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gif" ContentType="image/gif"/>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Century Gothic"/>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18592AF-6229-4014-B60C-9BE258B5AC11}">
  <a:tblStyle styleId="{E18592AF-6229-4014-B60C-9BE258B5AC1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font" Target="fonts/CenturyGothic-bold.fntdata"/><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1" Type="http://schemas.openxmlformats.org/officeDocument/2006/relationships/slide" Target="slides/slide15.xml"/><Relationship Id="rId3" Type="http://schemas.openxmlformats.org/officeDocument/2006/relationships/presProps" Target="presProps.xml"/><Relationship Id="rId25" Type="http://schemas.openxmlformats.org/officeDocument/2006/relationships/font" Target="fonts/CenturyGothic-regular.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0" Type="http://schemas.openxmlformats.org/officeDocument/2006/relationships/slide" Target="slides/slide14.xml"/><Relationship Id="rId2" Type="http://schemas.openxmlformats.org/officeDocument/2006/relationships/viewProps" Target="viewProps.xml"/><Relationship Id="rId16" Type="http://schemas.openxmlformats.org/officeDocument/2006/relationships/slide" Target="slides/slide10.xml"/><Relationship Id="rId29" Type="http://schemas.openxmlformats.org/officeDocument/2006/relationships/customXml" Target="../customXml/item1.xml"/><Relationship Id="rId24" Type="http://schemas.openxmlformats.org/officeDocument/2006/relationships/slide" Target="slides/slide18.xml"/><Relationship Id="rId1" Type="http://schemas.openxmlformats.org/officeDocument/2006/relationships/theme" Target="theme/theme2.xml"/><Relationship Id="rId6" Type="http://schemas.openxmlformats.org/officeDocument/2006/relationships/notesMaster" Target="notesMasters/notesMaster1.xml"/><Relationship Id="rId11" Type="http://schemas.openxmlformats.org/officeDocument/2006/relationships/slide" Target="slides/slide5.xml"/><Relationship Id="rId23" Type="http://schemas.openxmlformats.org/officeDocument/2006/relationships/slide" Target="slides/slide17.xml"/><Relationship Id="rId28" Type="http://schemas.openxmlformats.org/officeDocument/2006/relationships/font" Target="fonts/CenturyGothic-boldItalic.fntdata"/><Relationship Id="rId5" Type="http://schemas.openxmlformats.org/officeDocument/2006/relationships/slideMaster" Target="slideMasters/slideMaster1.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customXml" Target="../customXml/item3.xml"/><Relationship Id="rId22" Type="http://schemas.openxmlformats.org/officeDocument/2006/relationships/slide" Target="slides/slide16.xml"/><Relationship Id="rId4" Type="http://schemas.openxmlformats.org/officeDocument/2006/relationships/tableStyles" Target="tableStyles.xml"/><Relationship Id="rId9" Type="http://schemas.openxmlformats.org/officeDocument/2006/relationships/slide" Target="slides/slide3.xml"/><Relationship Id="rId27" Type="http://schemas.openxmlformats.org/officeDocument/2006/relationships/font" Target="fonts/CenturyGothic-italic.fntdata"/><Relationship Id="rId14" Type="http://schemas.openxmlformats.org/officeDocument/2006/relationships/slide" Target="slides/slide8.xml"/><Relationship Id="rId30"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3e5c105ce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e5c105ce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3e5c105ce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e5c105ce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44640a5f5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44640a5f5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348131dc3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348131dc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3e5c105ce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e5c105ce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3e5c105ce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e5c105ce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3e5c105cef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e5c105cef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3e5c105ce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e5c105ce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t>Please include tasks/questions here rather than just referring to a worksheet. This will save on photocopying and facilitate sharing with other schools.</a:t>
            </a:r>
            <a:endParaRPr/>
          </a:p>
          <a:p>
            <a:pPr indent="0" lvl="0" marL="0" rtl="0" algn="l">
              <a:lnSpc>
                <a:spcPct val="115000"/>
              </a:lnSpc>
              <a:spcBef>
                <a:spcPts val="0"/>
              </a:spcBef>
              <a:spcAft>
                <a:spcPts val="0"/>
              </a:spcAft>
              <a:buNone/>
            </a:pPr>
            <a:r>
              <a:rPr lang="en-GB"/>
              <a:t>Try and build tasks/questions which escalate through Bloom’s Taxonomy. This will help with differentiation.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3e5c105ce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e5c105ce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3e5c105ce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e5c105ce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348131d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348131d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348131dc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348131dc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348131dc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348131dc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348131dc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348131dc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452da6f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452da6f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7b5db9423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7b5db9423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3e5c105ce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e5c105ce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b="1" lang="en-GB">
                <a:solidFill>
                  <a:schemeClr val="dk1"/>
                </a:solidFill>
              </a:rPr>
              <a:t>concepts </a:t>
            </a:r>
            <a:r>
              <a:rPr lang="en-GB">
                <a:solidFill>
                  <a:schemeClr val="dk1"/>
                </a:solidFill>
              </a:rPr>
              <a:t>(nouns, big ideas), </a:t>
            </a:r>
            <a:r>
              <a:rPr b="1" lang="en-GB">
                <a:solidFill>
                  <a:schemeClr val="dk1"/>
                </a:solidFill>
              </a:rPr>
              <a:t>skills </a:t>
            </a:r>
            <a:r>
              <a:rPr lang="en-GB">
                <a:solidFill>
                  <a:schemeClr val="dk1"/>
                </a:solidFill>
              </a:rPr>
              <a:t>(verbs, measurable behaviours) and sometimes </a:t>
            </a:r>
            <a:r>
              <a:rPr b="1" lang="en-GB">
                <a:solidFill>
                  <a:schemeClr val="dk1"/>
                </a:solidFill>
              </a:rPr>
              <a:t>context </a:t>
            </a:r>
            <a:r>
              <a:rPr lang="en-GB">
                <a:solidFill>
                  <a:schemeClr val="dk1"/>
                </a:solidFill>
              </a:rPr>
              <a:t>(restricting or targeting conditions).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b="1" lang="en-GB">
                <a:solidFill>
                  <a:schemeClr val="dk1"/>
                </a:solidFill>
              </a:rPr>
              <a:t>describe</a:t>
            </a:r>
            <a:r>
              <a:rPr lang="en-GB">
                <a:solidFill>
                  <a:schemeClr val="dk1"/>
                </a:solidFill>
              </a:rPr>
              <a:t> the concept of </a:t>
            </a:r>
            <a:r>
              <a:rPr b="1" lang="en-GB">
                <a:solidFill>
                  <a:schemeClr val="dk1"/>
                </a:solidFill>
              </a:rPr>
              <a:t>density </a:t>
            </a:r>
            <a:r>
              <a:rPr lang="en-GB">
                <a:solidFill>
                  <a:schemeClr val="dk1"/>
                </a:solidFill>
              </a:rPr>
              <a:t>and apply it to </a:t>
            </a:r>
            <a:r>
              <a:rPr b="1" lang="en-GB">
                <a:solidFill>
                  <a:schemeClr val="dk1"/>
                </a:solidFill>
              </a:rPr>
              <a:t>floating and sinking.</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15" name="Google Shape;15;p2"/>
          <p:cNvSpPr txBox="1"/>
          <p:nvPr/>
        </p:nvSpPr>
        <p:spPr>
          <a:xfrm>
            <a:off x="191000" y="4663075"/>
            <a:ext cx="2571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dependent Practice">
  <p:cSld name="BLANK_1_1_1_1_1_1_1">
    <p:spTree>
      <p:nvGrpSpPr>
        <p:cNvPr id="59" name="Shape 59"/>
        <p:cNvGrpSpPr/>
        <p:nvPr/>
      </p:nvGrpSpPr>
      <p:grpSpPr>
        <a:xfrm>
          <a:off x="0" y="0"/>
          <a:ext cx="0" cy="0"/>
          <a:chOff x="0" y="0"/>
          <a:chExt cx="0" cy="0"/>
        </a:xfrm>
      </p:grpSpPr>
      <p:sp>
        <p:nvSpPr>
          <p:cNvPr id="60" name="Google Shape;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1" name="Google Shape;61;p11"/>
          <p:cNvSpPr txBox="1"/>
          <p:nvPr/>
        </p:nvSpPr>
        <p:spPr>
          <a:xfrm rot="-5400000">
            <a:off x="-1128800" y="2670800"/>
            <a:ext cx="26937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62" name="Google Shape;62;p11"/>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4" name="Google Shape;64;p11"/>
          <p:cNvSpPr txBox="1"/>
          <p:nvPr>
            <p:ph idx="2" type="body"/>
          </p:nvPr>
        </p:nvSpPr>
        <p:spPr>
          <a:xfrm>
            <a:off x="552550" y="1937350"/>
            <a:ext cx="6173700" cy="298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ily Review" type="blank">
  <p:cSld name="BLANK">
    <p:spTree>
      <p:nvGrpSpPr>
        <p:cNvPr id="16" name="Shape 16"/>
        <p:cNvGrpSpPr/>
        <p:nvPr/>
      </p:nvGrpSpPr>
      <p:grpSpPr>
        <a:xfrm>
          <a:off x="0" y="0"/>
          <a:ext cx="0" cy="0"/>
          <a:chOff x="0" y="0"/>
          <a:chExt cx="0" cy="0"/>
        </a:xfrm>
      </p:grpSpPr>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3"/>
          <p:cNvSpPr txBox="1"/>
          <p:nvPr/>
        </p:nvSpPr>
        <p:spPr>
          <a:xfrm rot="-5400000">
            <a:off x="-569675" y="2399550"/>
            <a:ext cx="15891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19" name="Google Shape;19;p3"/>
          <p:cNvSpPr txBox="1"/>
          <p:nvPr>
            <p:ph idx="1" type="body"/>
          </p:nvPr>
        </p:nvSpPr>
        <p:spPr>
          <a:xfrm>
            <a:off x="709450" y="566200"/>
            <a:ext cx="5123100" cy="4097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20" name="Shape 20"/>
        <p:cNvGrpSpPr/>
        <p:nvPr/>
      </p:nvGrpSpPr>
      <p:grpSpPr>
        <a:xfrm>
          <a:off x="0" y="0"/>
          <a:ext cx="0" cy="0"/>
          <a:chOff x="0" y="0"/>
          <a:chExt cx="0" cy="0"/>
        </a:xfrm>
      </p:grpSpPr>
      <p:sp>
        <p:nvSpPr>
          <p:cNvPr id="21" name="Google Shape;21;p4"/>
          <p:cNvSpPr txBox="1"/>
          <p:nvPr/>
        </p:nvSpPr>
        <p:spPr>
          <a:xfrm rot="-5400000">
            <a:off x="-569675" y="2399550"/>
            <a:ext cx="15891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DO NOW</a:t>
            </a:r>
            <a:endParaRPr sz="1600">
              <a:solidFill>
                <a:srgbClr val="0B5394"/>
              </a:solidFill>
              <a:latin typeface="Century Gothic"/>
              <a:ea typeface="Century Gothic"/>
              <a:cs typeface="Century Gothic"/>
              <a:sym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arning Objective and Success Criteria">
  <p:cSld name="BLANK_1">
    <p:spTree>
      <p:nvGrpSpPr>
        <p:cNvPr id="22" name="Shape 22"/>
        <p:cNvGrpSpPr/>
        <p:nvPr/>
      </p:nvGrpSpPr>
      <p:grpSpPr>
        <a:xfrm>
          <a:off x="0" y="0"/>
          <a:ext cx="0" cy="0"/>
          <a:chOff x="0" y="0"/>
          <a:chExt cx="0" cy="0"/>
        </a:xfrm>
      </p:grpSpPr>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4" name="Google Shape;24;p5"/>
          <p:cNvSpPr txBox="1"/>
          <p:nvPr/>
        </p:nvSpPr>
        <p:spPr>
          <a:xfrm rot="-5400000">
            <a:off x="-929500" y="1209150"/>
            <a:ext cx="22989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25" name="Google Shape;25;p5"/>
          <p:cNvSpPr/>
          <p:nvPr/>
        </p:nvSpPr>
        <p:spPr>
          <a:xfrm>
            <a:off x="395650" y="231900"/>
            <a:ext cx="6419100" cy="2305800"/>
          </a:xfrm>
          <a:prstGeom prst="homePlate">
            <a:avLst>
              <a:gd fmla="val 50000" name="adj"/>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type="title"/>
          </p:nvPr>
        </p:nvSpPr>
        <p:spPr>
          <a:xfrm>
            <a:off x="532075" y="477525"/>
            <a:ext cx="5061600" cy="18351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7" name="Google Shape;27;p5"/>
          <p:cNvSpPr txBox="1"/>
          <p:nvPr/>
        </p:nvSpPr>
        <p:spPr>
          <a:xfrm rot="-5400000">
            <a:off x="-790750" y="3730950"/>
            <a:ext cx="20214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28" name="Google Shape;28;p5"/>
          <p:cNvSpPr txBox="1"/>
          <p:nvPr>
            <p:ph idx="1" type="body"/>
          </p:nvPr>
        </p:nvSpPr>
        <p:spPr>
          <a:xfrm>
            <a:off x="497975" y="2892375"/>
            <a:ext cx="5198100" cy="201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ate Prior Knowledge">
  <p:cSld name="BLANK_1_1">
    <p:spTree>
      <p:nvGrpSpPr>
        <p:cNvPr id="29" name="Shape 29"/>
        <p:cNvGrpSpPr/>
        <p:nvPr/>
      </p:nvGrpSpPr>
      <p:grpSpPr>
        <a:xfrm>
          <a:off x="0" y="0"/>
          <a:ext cx="0" cy="0"/>
          <a:chOff x="0" y="0"/>
          <a:chExt cx="0" cy="0"/>
        </a:xfrm>
      </p:grpSpPr>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1" name="Google Shape;31;p6"/>
          <p:cNvSpPr txBox="1"/>
          <p:nvPr/>
        </p:nvSpPr>
        <p:spPr>
          <a:xfrm rot="-5400000">
            <a:off x="-1398650" y="2399550"/>
            <a:ext cx="32334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ACTIVATE PRIOR KNOWLEDG</a:t>
            </a:r>
            <a:r>
              <a:rPr lang="en-GB" sz="1600">
                <a:solidFill>
                  <a:srgbClr val="0B5394"/>
                </a:solidFill>
                <a:latin typeface="Century Gothic"/>
                <a:ea typeface="Century Gothic"/>
                <a:cs typeface="Century Gothic"/>
                <a:sym typeface="Century Gothic"/>
              </a:rPr>
              <a:t>E</a:t>
            </a:r>
            <a:endParaRPr sz="1600">
              <a:solidFill>
                <a:srgbClr val="0B5394"/>
              </a:solidFill>
              <a:latin typeface="Century Gothic"/>
              <a:ea typeface="Century Gothic"/>
              <a:cs typeface="Century Gothic"/>
              <a:sym typeface="Century Gothic"/>
            </a:endParaRPr>
          </a:p>
        </p:txBody>
      </p:sp>
      <p:sp>
        <p:nvSpPr>
          <p:cNvPr id="32" name="Google Shape;32;p6"/>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34" name="Google Shape;34;p6"/>
          <p:cNvSpPr txBox="1"/>
          <p:nvPr>
            <p:ph idx="2" type="body"/>
          </p:nvPr>
        </p:nvSpPr>
        <p:spPr>
          <a:xfrm>
            <a:off x="552550" y="852700"/>
            <a:ext cx="6173700" cy="40656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cept Development">
  <p:cSld name="BLANK_1_1_1">
    <p:spTree>
      <p:nvGrpSpPr>
        <p:cNvPr id="35" name="Shape 35"/>
        <p:cNvGrpSpPr/>
        <p:nvPr/>
      </p:nvGrpSpPr>
      <p:grpSpPr>
        <a:xfrm>
          <a:off x="0" y="0"/>
          <a:ext cx="0" cy="0"/>
          <a:chOff x="0" y="0"/>
          <a:chExt cx="0" cy="0"/>
        </a:xfrm>
      </p:grpSpPr>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7" name="Google Shape;37;p7"/>
          <p:cNvSpPr txBox="1"/>
          <p:nvPr/>
        </p:nvSpPr>
        <p:spPr>
          <a:xfrm rot="-5400000">
            <a:off x="-1139375" y="2399550"/>
            <a:ext cx="27285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38" name="Google Shape;38;p7"/>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0" name="Google Shape;40;p7"/>
          <p:cNvSpPr txBox="1"/>
          <p:nvPr>
            <p:ph idx="2" type="body"/>
          </p:nvPr>
        </p:nvSpPr>
        <p:spPr>
          <a:xfrm>
            <a:off x="552550" y="852700"/>
            <a:ext cx="6173700" cy="40656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kill Development/Guided Practice">
  <p:cSld name="BLANK_1_1_1_1">
    <p:spTree>
      <p:nvGrpSpPr>
        <p:cNvPr id="41" name="Shape 41"/>
        <p:cNvGrpSpPr/>
        <p:nvPr/>
      </p:nvGrpSpPr>
      <p:grpSpPr>
        <a:xfrm>
          <a:off x="0" y="0"/>
          <a:ext cx="0" cy="0"/>
          <a:chOff x="0" y="0"/>
          <a:chExt cx="0" cy="0"/>
        </a:xfrm>
      </p:grpSpPr>
      <p:sp>
        <p:nvSpPr>
          <p:cNvPr id="42" name="Google Shape;42;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43" name="Google Shape;43;p8"/>
          <p:cNvSpPr txBox="1"/>
          <p:nvPr/>
        </p:nvSpPr>
        <p:spPr>
          <a:xfrm rot="-5400000">
            <a:off x="-1790900" y="2604200"/>
            <a:ext cx="40179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44" name="Google Shape;44;p8"/>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6" name="Google Shape;46;p8"/>
          <p:cNvSpPr txBox="1"/>
          <p:nvPr>
            <p:ph idx="2" type="body"/>
          </p:nvPr>
        </p:nvSpPr>
        <p:spPr>
          <a:xfrm>
            <a:off x="552550" y="1807725"/>
            <a:ext cx="6173700" cy="3110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levance">
  <p:cSld name="BLANK_1_1_1_1_1">
    <p:spTree>
      <p:nvGrpSpPr>
        <p:cNvPr id="47" name="Shape 47"/>
        <p:cNvGrpSpPr/>
        <p:nvPr/>
      </p:nvGrpSpPr>
      <p:grpSpPr>
        <a:xfrm>
          <a:off x="0" y="0"/>
          <a:ext cx="0" cy="0"/>
          <a:chOff x="0" y="0"/>
          <a:chExt cx="0" cy="0"/>
        </a:xfrm>
      </p:grpSpPr>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49" name="Google Shape;49;p9"/>
          <p:cNvSpPr txBox="1"/>
          <p:nvPr/>
        </p:nvSpPr>
        <p:spPr>
          <a:xfrm rot="-5400000">
            <a:off x="-489650" y="2399550"/>
            <a:ext cx="14154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50" name="Google Shape;50;p9"/>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2" name="Google Shape;52;p9"/>
          <p:cNvSpPr txBox="1"/>
          <p:nvPr>
            <p:ph idx="2" type="body"/>
          </p:nvPr>
        </p:nvSpPr>
        <p:spPr>
          <a:xfrm>
            <a:off x="552550" y="767450"/>
            <a:ext cx="6173700" cy="415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kill Closure">
  <p:cSld name="BLANK_1_1_1_1_1_1">
    <p:spTree>
      <p:nvGrpSpPr>
        <p:cNvPr id="53" name="Shape 53"/>
        <p:cNvGrpSpPr/>
        <p:nvPr/>
      </p:nvGrpSpPr>
      <p:grpSpPr>
        <a:xfrm>
          <a:off x="0" y="0"/>
          <a:ext cx="0" cy="0"/>
          <a:chOff x="0" y="0"/>
          <a:chExt cx="0" cy="0"/>
        </a:xfrm>
      </p:grpSpPr>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5" name="Google Shape;55;p10"/>
          <p:cNvSpPr txBox="1"/>
          <p:nvPr/>
        </p:nvSpPr>
        <p:spPr>
          <a:xfrm rot="-5400000">
            <a:off x="-667850" y="2399550"/>
            <a:ext cx="17718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56" name="Google Shape;56;p10"/>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0"/>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8" name="Google Shape;58;p10"/>
          <p:cNvSpPr txBox="1"/>
          <p:nvPr>
            <p:ph idx="2" type="body"/>
          </p:nvPr>
        </p:nvSpPr>
        <p:spPr>
          <a:xfrm>
            <a:off x="552550" y="767450"/>
            <a:ext cx="6173700" cy="415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
        <p:nvSpPr>
          <p:cNvPr id="9" name="Google Shape;9;p1"/>
          <p:cNvSpPr/>
          <p:nvPr/>
        </p:nvSpPr>
        <p:spPr>
          <a:xfrm>
            <a:off x="47750" y="34100"/>
            <a:ext cx="9063300" cy="5075400"/>
          </a:xfrm>
          <a:prstGeom prst="roundRect">
            <a:avLst>
              <a:gd fmla="val 3214" name="adj"/>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4.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gif"/><Relationship Id="rId4" Type="http://schemas.openxmlformats.org/officeDocument/2006/relationships/image" Target="../media/image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pic>
        <p:nvPicPr>
          <p:cNvPr id="69" name="Google Shape;69;p12"/>
          <p:cNvPicPr preferRelativeResize="0"/>
          <p:nvPr/>
        </p:nvPicPr>
        <p:blipFill rotWithShape="1">
          <a:blip r:embed="rId3">
            <a:alphaModFix amt="26000"/>
          </a:blip>
          <a:srcRect b="31570" l="0" r="0" t="11247"/>
          <a:stretch/>
        </p:blipFill>
        <p:spPr>
          <a:xfrm>
            <a:off x="0" y="0"/>
            <a:ext cx="9144001" cy="5143501"/>
          </a:xfrm>
          <a:prstGeom prst="rect">
            <a:avLst/>
          </a:prstGeom>
          <a:noFill/>
          <a:ln>
            <a:noFill/>
          </a:ln>
        </p:spPr>
      </p:pic>
      <p:sp>
        <p:nvSpPr>
          <p:cNvPr id="70" name="Google Shape;70;p1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SEASONS</a:t>
            </a:r>
            <a:endParaRPr/>
          </a:p>
        </p:txBody>
      </p:sp>
      <p:sp>
        <p:nvSpPr>
          <p:cNvPr id="71" name="Google Shape;71;p1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We will explain why different seasons are experienced on Earth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1"/>
          <p:cNvSpPr txBox="1"/>
          <p:nvPr>
            <p:ph idx="2" type="body"/>
          </p:nvPr>
        </p:nvSpPr>
        <p:spPr>
          <a:xfrm>
            <a:off x="552550" y="852700"/>
            <a:ext cx="6173700" cy="4065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What seasons do you know?</a:t>
            </a:r>
            <a:endParaRPr/>
          </a:p>
          <a:p>
            <a:pPr indent="0" lvl="0" marL="0" rtl="0" algn="l">
              <a:spcBef>
                <a:spcPts val="1600"/>
              </a:spcBef>
              <a:spcAft>
                <a:spcPts val="1600"/>
              </a:spcAft>
              <a:buNone/>
            </a:pPr>
            <a:r>
              <a:rPr lang="en-GB"/>
              <a:t>What weather can we observe during these seasons?</a:t>
            </a:r>
            <a:endParaRPr/>
          </a:p>
        </p:txBody>
      </p:sp>
      <p:sp>
        <p:nvSpPr>
          <p:cNvPr id="127" name="Google Shape;127;p21"/>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600"/>
              <a:t>We will explain why different seasons are experienced on Earth</a:t>
            </a:r>
            <a:endParaRPr sz="1600"/>
          </a:p>
        </p:txBody>
      </p:sp>
      <p:graphicFrame>
        <p:nvGraphicFramePr>
          <p:cNvPr id="128" name="Google Shape;128;p21"/>
          <p:cNvGraphicFramePr/>
          <p:nvPr/>
        </p:nvGraphicFramePr>
        <p:xfrm>
          <a:off x="6726250" y="3387175"/>
          <a:ext cx="3000000" cy="3000000"/>
        </p:xfrm>
        <a:graphic>
          <a:graphicData uri="http://schemas.openxmlformats.org/drawingml/2006/table">
            <a:tbl>
              <a:tblPr>
                <a:noFill/>
                <a:tableStyleId>{E18592AF-6229-4014-B60C-9BE258B5AC11}</a:tableStyleId>
              </a:tblPr>
              <a:tblGrid>
                <a:gridCol w="213447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STUDENTS</a:t>
                      </a:r>
                      <a:r>
                        <a:rPr b="1" lang="en-GB" sz="1100">
                          <a:solidFill>
                            <a:srgbClr val="FFFFFF"/>
                          </a:solidFill>
                          <a:latin typeface="Century Gothic"/>
                          <a:ea typeface="Century Gothic"/>
                          <a:cs typeface="Century Gothic"/>
                          <a:sym typeface="Century Gothic"/>
                        </a:rPr>
                        <a:t> REMEMBER</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93C47D"/>
                      </a:solidFill>
                      <a:prstDash val="solid"/>
                      <a:round/>
                      <a:headEnd len="sm" w="sm" type="none"/>
                      <a:tailEnd len="sm" w="sm" type="none"/>
                    </a:lnL>
                    <a:lnR cap="flat" cmpd="sng" w="9525">
                      <a:solidFill>
                        <a:srgbClr val="93C47D"/>
                      </a:solidFill>
                      <a:prstDash val="solid"/>
                      <a:round/>
                      <a:headEnd len="sm" w="sm" type="none"/>
                      <a:tailEnd len="sm" w="sm" type="none"/>
                    </a:lnR>
                    <a:lnT cap="flat" cmpd="sng" w="9525">
                      <a:solidFill>
                        <a:srgbClr val="93C47D"/>
                      </a:solidFill>
                      <a:prstDash val="solid"/>
                      <a:round/>
                      <a:headEnd len="sm" w="sm" type="none"/>
                      <a:tailEnd len="sm" w="sm" type="none"/>
                    </a:lnT>
                    <a:lnB cap="flat" cmpd="sng" w="9525">
                      <a:solidFill>
                        <a:srgbClr val="93C47D"/>
                      </a:solidFill>
                      <a:prstDash val="solid"/>
                      <a:round/>
                      <a:headEnd len="sm" w="sm" type="none"/>
                      <a:tailEnd len="sm" w="sm" type="none"/>
                    </a:lnB>
                    <a:solidFill>
                      <a:srgbClr val="6AA84F"/>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Students, you already know that we observe different weather at different times during the year.</a:t>
                      </a:r>
                      <a:endParaRPr sz="1100">
                        <a:latin typeface="Century Gothic"/>
                        <a:ea typeface="Century Gothic"/>
                        <a:cs typeface="Century Gothic"/>
                        <a:sym typeface="Century Gothic"/>
                      </a:endParaRPr>
                    </a:p>
                  </a:txBody>
                  <a:tcPr marT="91425" marB="91425" marR="91425" marL="91425">
                    <a:lnL cap="flat" cmpd="sng" w="9525">
                      <a:solidFill>
                        <a:srgbClr val="93C47D"/>
                      </a:solidFill>
                      <a:prstDash val="solid"/>
                      <a:round/>
                      <a:headEnd len="sm" w="sm" type="none"/>
                      <a:tailEnd len="sm" w="sm" type="none"/>
                    </a:lnL>
                    <a:lnR cap="flat" cmpd="sng" w="9525">
                      <a:solidFill>
                        <a:srgbClr val="93C47D"/>
                      </a:solidFill>
                      <a:prstDash val="solid"/>
                      <a:round/>
                      <a:headEnd len="sm" w="sm" type="none"/>
                      <a:tailEnd len="sm" w="sm" type="none"/>
                    </a:lnR>
                    <a:lnT cap="flat" cmpd="sng" w="9525">
                      <a:solidFill>
                        <a:srgbClr val="93C47D"/>
                      </a:solidFill>
                      <a:prstDash val="solid"/>
                      <a:round/>
                      <a:headEnd len="sm" w="sm" type="none"/>
                      <a:tailEnd len="sm" w="sm" type="none"/>
                    </a:lnT>
                    <a:lnB cap="flat" cmpd="sng" w="9525">
                      <a:solidFill>
                        <a:srgbClr val="93C47D"/>
                      </a:solidFill>
                      <a:prstDash val="solid"/>
                      <a:round/>
                      <a:headEnd len="sm" w="sm" type="none"/>
                      <a:tailEnd len="sm" w="sm" type="none"/>
                    </a:lnB>
                  </a:tcPr>
                </a:tc>
              </a:tr>
            </a:tbl>
          </a:graphicData>
        </a:graphic>
      </p:graphicFrame>
      <p:graphicFrame>
        <p:nvGraphicFramePr>
          <p:cNvPr id="129" name="Google Shape;129;p21"/>
          <p:cNvGraphicFramePr/>
          <p:nvPr/>
        </p:nvGraphicFramePr>
        <p:xfrm>
          <a:off x="552550" y="2140200"/>
          <a:ext cx="3000000" cy="3000000"/>
        </p:xfrm>
        <a:graphic>
          <a:graphicData uri="http://schemas.openxmlformats.org/drawingml/2006/table">
            <a:tbl>
              <a:tblPr>
                <a:noFill/>
                <a:tableStyleId>{E18592AF-6229-4014-B60C-9BE258B5AC11}</a:tableStyleId>
              </a:tblPr>
              <a:tblGrid>
                <a:gridCol w="2003500"/>
                <a:gridCol w="3862650"/>
              </a:tblGrid>
              <a:tr h="381000">
                <a:tc>
                  <a:txBody>
                    <a:bodyPr/>
                    <a:lstStyle/>
                    <a:p>
                      <a:pPr indent="0" lvl="0" marL="0" rtl="0" algn="ctr">
                        <a:spcBef>
                          <a:spcPts val="0"/>
                        </a:spcBef>
                        <a:spcAft>
                          <a:spcPts val="0"/>
                        </a:spcAft>
                        <a:buNone/>
                      </a:pPr>
                      <a:r>
                        <a:rPr lang="en-GB" sz="1800">
                          <a:latin typeface="Century Gothic"/>
                          <a:ea typeface="Century Gothic"/>
                          <a:cs typeface="Century Gothic"/>
                          <a:sym typeface="Century Gothic"/>
                        </a:rPr>
                        <a:t>Season</a:t>
                      </a:r>
                      <a:endParaRPr sz="1800">
                        <a:latin typeface="Century Gothic"/>
                        <a:ea typeface="Century Gothic"/>
                        <a:cs typeface="Century Gothic"/>
                        <a:sym typeface="Century Gothic"/>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800">
                          <a:latin typeface="Century Gothic"/>
                          <a:ea typeface="Century Gothic"/>
                          <a:cs typeface="Century Gothic"/>
                          <a:sym typeface="Century Gothic"/>
                        </a:rPr>
                        <a:t>Weather observations</a:t>
                      </a:r>
                      <a:endParaRPr sz="1800">
                        <a:latin typeface="Century Gothic"/>
                        <a:ea typeface="Century Gothic"/>
                        <a:cs typeface="Century Gothic"/>
                        <a:sym typeface="Century Gothic"/>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t/>
                      </a:r>
                      <a:endParaRPr sz="1800">
                        <a:latin typeface="Century Gothic"/>
                        <a:ea typeface="Century Gothic"/>
                        <a:cs typeface="Century Gothic"/>
                        <a:sym typeface="Century Gothic"/>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800">
                        <a:latin typeface="Century Gothic"/>
                        <a:ea typeface="Century Gothic"/>
                        <a:cs typeface="Century Gothic"/>
                        <a:sym typeface="Century Gothic"/>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t/>
                      </a:r>
                      <a:endParaRPr sz="1800">
                        <a:latin typeface="Century Gothic"/>
                        <a:ea typeface="Century Gothic"/>
                        <a:cs typeface="Century Gothic"/>
                        <a:sym typeface="Century Gothic"/>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800">
                        <a:latin typeface="Century Gothic"/>
                        <a:ea typeface="Century Gothic"/>
                        <a:cs typeface="Century Gothic"/>
                        <a:sym typeface="Century Gothic"/>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t/>
                      </a:r>
                      <a:endParaRPr sz="1800">
                        <a:latin typeface="Century Gothic"/>
                        <a:ea typeface="Century Gothic"/>
                        <a:cs typeface="Century Gothic"/>
                        <a:sym typeface="Century Gothic"/>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800">
                        <a:latin typeface="Century Gothic"/>
                        <a:ea typeface="Century Gothic"/>
                        <a:cs typeface="Century Gothic"/>
                        <a:sym typeface="Century Gothic"/>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t/>
                      </a:r>
                      <a:endParaRPr sz="1800">
                        <a:latin typeface="Century Gothic"/>
                        <a:ea typeface="Century Gothic"/>
                        <a:cs typeface="Century Gothic"/>
                        <a:sym typeface="Century Gothic"/>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800">
                        <a:latin typeface="Century Gothic"/>
                        <a:ea typeface="Century Gothic"/>
                        <a:cs typeface="Century Gothic"/>
                        <a:sym typeface="Century Gothic"/>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pic>
        <p:nvPicPr>
          <p:cNvPr id="130" name="Google Shape;130;p21"/>
          <p:cNvPicPr preferRelativeResize="0"/>
          <p:nvPr/>
        </p:nvPicPr>
        <p:blipFill>
          <a:blip r:embed="rId3">
            <a:alphaModFix/>
          </a:blip>
          <a:stretch>
            <a:fillRect/>
          </a:stretch>
        </p:blipFill>
        <p:spPr>
          <a:xfrm>
            <a:off x="6769974" y="167175"/>
            <a:ext cx="2287752" cy="22877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2"/>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600">
                <a:solidFill>
                  <a:schemeClr val="lt1"/>
                </a:solidFill>
              </a:rPr>
              <a:t>We will explain why different seasons are experienced on Earth</a:t>
            </a:r>
            <a:endParaRPr>
              <a:solidFill>
                <a:schemeClr val="lt1"/>
              </a:solidFill>
            </a:endParaRPr>
          </a:p>
        </p:txBody>
      </p:sp>
      <p:sp>
        <p:nvSpPr>
          <p:cNvPr id="136" name="Google Shape;136;p22"/>
          <p:cNvSpPr txBox="1"/>
          <p:nvPr>
            <p:ph idx="2" type="body"/>
          </p:nvPr>
        </p:nvSpPr>
        <p:spPr>
          <a:xfrm>
            <a:off x="552550" y="776500"/>
            <a:ext cx="5190300" cy="316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Earth’s </a:t>
            </a:r>
            <a:r>
              <a:rPr b="1" lang="en-GB"/>
              <a:t>axis</a:t>
            </a:r>
            <a:r>
              <a:rPr b="1" lang="en-GB">
                <a:solidFill>
                  <a:schemeClr val="dk1"/>
                </a:solidFill>
              </a:rPr>
              <a:t>₁</a:t>
            </a:r>
            <a:r>
              <a:rPr lang="en-GB"/>
              <a:t> is not straight, it’s on a </a:t>
            </a:r>
            <a:r>
              <a:rPr b="1" lang="en-GB"/>
              <a:t>tilt</a:t>
            </a:r>
            <a:r>
              <a:rPr b="1" lang="en-GB">
                <a:solidFill>
                  <a:schemeClr val="dk1"/>
                </a:solidFill>
              </a:rPr>
              <a:t>₂</a:t>
            </a:r>
            <a:r>
              <a:rPr lang="en-GB"/>
              <a:t>.</a:t>
            </a:r>
            <a:endParaRPr/>
          </a:p>
          <a:p>
            <a:pPr indent="0" lvl="0" marL="0" rtl="0" algn="l">
              <a:spcBef>
                <a:spcPts val="1600"/>
              </a:spcBef>
              <a:spcAft>
                <a:spcPts val="0"/>
              </a:spcAft>
              <a:buNone/>
            </a:pPr>
            <a:r>
              <a:rPr lang="en-GB"/>
              <a:t>As Earth revolves around the sun, parts of the Earth are closer to the sun and parts are further away.</a:t>
            </a:r>
            <a:endParaRPr/>
          </a:p>
          <a:p>
            <a:pPr indent="0" lvl="0" marL="0" rtl="0" algn="l">
              <a:spcBef>
                <a:spcPts val="1600"/>
              </a:spcBef>
              <a:spcAft>
                <a:spcPts val="0"/>
              </a:spcAft>
              <a:buNone/>
            </a:pPr>
            <a:r>
              <a:rPr lang="en-GB"/>
              <a:t>The </a:t>
            </a:r>
            <a:r>
              <a:rPr b="1" lang="en-GB"/>
              <a:t>hemisphere₃</a:t>
            </a:r>
            <a:r>
              <a:rPr lang="en-GB"/>
              <a:t> closer to the sun experiences summer and the hemisphere further away experiences winter. </a:t>
            </a:r>
            <a:endParaRPr/>
          </a:p>
          <a:p>
            <a:pPr indent="0" lvl="0" marL="0" rtl="0" algn="l">
              <a:spcBef>
                <a:spcPts val="1600"/>
              </a:spcBef>
              <a:spcAft>
                <a:spcPts val="1600"/>
              </a:spcAft>
              <a:buNone/>
            </a:pPr>
            <a:r>
              <a:t/>
            </a:r>
            <a:endParaRPr/>
          </a:p>
        </p:txBody>
      </p:sp>
      <p:graphicFrame>
        <p:nvGraphicFramePr>
          <p:cNvPr id="137" name="Google Shape;137;p22"/>
          <p:cNvGraphicFramePr/>
          <p:nvPr/>
        </p:nvGraphicFramePr>
        <p:xfrm>
          <a:off x="184300" y="4091600"/>
          <a:ext cx="3000000" cy="3000000"/>
        </p:xfrm>
        <a:graphic>
          <a:graphicData uri="http://schemas.openxmlformats.org/drawingml/2006/table">
            <a:tbl>
              <a:tblPr>
                <a:noFill/>
                <a:tableStyleId>{E18592AF-6229-4014-B60C-9BE258B5AC11}</a:tableStyleId>
              </a:tblPr>
              <a:tblGrid>
                <a:gridCol w="645177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Right now, the weather is getting warmer as we get closer to summer. We are in the southern hemisphere. Are we getting closer to the sun or further away? Explain your answer.</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graphicFrame>
        <p:nvGraphicFramePr>
          <p:cNvPr id="138" name="Google Shape;138;p22"/>
          <p:cNvGraphicFramePr/>
          <p:nvPr/>
        </p:nvGraphicFramePr>
        <p:xfrm>
          <a:off x="6755900" y="3938200"/>
          <a:ext cx="3000000" cy="3000000"/>
        </p:xfrm>
        <a:graphic>
          <a:graphicData uri="http://schemas.openxmlformats.org/drawingml/2006/table">
            <a:tbl>
              <a:tblPr>
                <a:noFill/>
                <a:tableStyleId>{E18592AF-6229-4014-B60C-9BE258B5AC11}</a:tableStyleId>
              </a:tblPr>
              <a:tblGrid>
                <a:gridCol w="2134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VOCABULARY</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1 - line a planet spins around</a:t>
                      </a:r>
                      <a:endParaRPr sz="1100">
                        <a:latin typeface="Century Gothic"/>
                        <a:ea typeface="Century Gothic"/>
                        <a:cs typeface="Century Gothic"/>
                        <a:sym typeface="Century Gothic"/>
                      </a:endParaRPr>
                    </a:p>
                    <a:p>
                      <a:pPr indent="0" lvl="0" marL="0" rtl="0" algn="l">
                        <a:spcBef>
                          <a:spcPts val="0"/>
                        </a:spcBef>
                        <a:spcAft>
                          <a:spcPts val="0"/>
                        </a:spcAft>
                        <a:buNone/>
                      </a:pPr>
                      <a:r>
                        <a:rPr lang="en-GB" sz="1100">
                          <a:latin typeface="Century Gothic"/>
                          <a:ea typeface="Century Gothic"/>
                          <a:cs typeface="Century Gothic"/>
                          <a:sym typeface="Century Gothic"/>
                        </a:rPr>
                        <a:t>2 - </a:t>
                      </a:r>
                      <a:r>
                        <a:rPr lang="en-GB" sz="1100">
                          <a:solidFill>
                            <a:schemeClr val="dk1"/>
                          </a:solidFill>
                          <a:latin typeface="Century Gothic"/>
                          <a:ea typeface="Century Gothic"/>
                          <a:cs typeface="Century Gothic"/>
                          <a:sym typeface="Century Gothic"/>
                        </a:rPr>
                        <a:t>leaning position</a:t>
                      </a:r>
                      <a:endParaRPr sz="1100">
                        <a:latin typeface="Century Gothic"/>
                        <a:ea typeface="Century Gothic"/>
                        <a:cs typeface="Century Gothic"/>
                        <a:sym typeface="Century Gothic"/>
                      </a:endParaRPr>
                    </a:p>
                    <a:p>
                      <a:pPr indent="0" lvl="0" marL="0" rtl="0" algn="l">
                        <a:spcBef>
                          <a:spcPts val="0"/>
                        </a:spcBef>
                        <a:spcAft>
                          <a:spcPts val="0"/>
                        </a:spcAft>
                        <a:buNone/>
                      </a:pPr>
                      <a:r>
                        <a:rPr lang="en-GB" sz="1100">
                          <a:latin typeface="Century Gothic"/>
                          <a:ea typeface="Century Gothic"/>
                          <a:cs typeface="Century Gothic"/>
                          <a:sym typeface="Century Gothic"/>
                        </a:rPr>
                        <a:t>3 - half of a sphere</a:t>
                      </a:r>
                      <a:endParaRPr sz="1100">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bl>
          </a:graphicData>
        </a:graphic>
      </p:graphicFrame>
      <p:pic>
        <p:nvPicPr>
          <p:cNvPr id="139" name="Google Shape;139;p22"/>
          <p:cNvPicPr preferRelativeResize="0"/>
          <p:nvPr/>
        </p:nvPicPr>
        <p:blipFill>
          <a:blip r:embed="rId3">
            <a:alphaModFix/>
          </a:blip>
          <a:stretch>
            <a:fillRect/>
          </a:stretch>
        </p:blipFill>
        <p:spPr>
          <a:xfrm>
            <a:off x="6233825" y="1043400"/>
            <a:ext cx="2504599" cy="2465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Google Shape;144;p23"/>
          <p:cNvPicPr preferRelativeResize="0"/>
          <p:nvPr/>
        </p:nvPicPr>
        <p:blipFill>
          <a:blip r:embed="rId3">
            <a:alphaModFix/>
          </a:blip>
          <a:stretch>
            <a:fillRect/>
          </a:stretch>
        </p:blipFill>
        <p:spPr>
          <a:xfrm>
            <a:off x="726138" y="2039050"/>
            <a:ext cx="5328526" cy="2698700"/>
          </a:xfrm>
          <a:prstGeom prst="rect">
            <a:avLst/>
          </a:prstGeom>
          <a:noFill/>
          <a:ln>
            <a:noFill/>
          </a:ln>
        </p:spPr>
      </p:pic>
      <p:sp>
        <p:nvSpPr>
          <p:cNvPr id="145" name="Google Shape;145;p23"/>
          <p:cNvSpPr txBox="1"/>
          <p:nvPr>
            <p:ph idx="2" type="body"/>
          </p:nvPr>
        </p:nvSpPr>
        <p:spPr>
          <a:xfrm>
            <a:off x="552550" y="852700"/>
            <a:ext cx="6173700" cy="13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The </a:t>
            </a:r>
            <a:r>
              <a:rPr b="1" lang="en-GB">
                <a:solidFill>
                  <a:schemeClr val="dk1"/>
                </a:solidFill>
              </a:rPr>
              <a:t>hemisphere₁</a:t>
            </a:r>
            <a:r>
              <a:rPr lang="en-GB">
                <a:solidFill>
                  <a:schemeClr val="dk1"/>
                </a:solidFill>
              </a:rPr>
              <a:t> closer to the sun experiences summer and the hemisphere further away experiences winter. </a:t>
            </a:r>
            <a:endParaRPr>
              <a:solidFill>
                <a:schemeClr val="dk1"/>
              </a:solidFill>
            </a:endParaRPr>
          </a:p>
          <a:p>
            <a:pPr indent="0" lvl="0" marL="0" rtl="0" algn="l">
              <a:spcBef>
                <a:spcPts val="1600"/>
              </a:spcBef>
              <a:spcAft>
                <a:spcPts val="0"/>
              </a:spcAft>
              <a:buClr>
                <a:schemeClr val="dk1"/>
              </a:buClr>
              <a:buSzPts val="1100"/>
              <a:buFont typeface="Arial"/>
              <a:buNone/>
            </a:pPr>
            <a:r>
              <a:rPr lang="en-GB">
                <a:solidFill>
                  <a:schemeClr val="dk1"/>
                </a:solidFill>
              </a:rPr>
              <a:t>					Sept</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rPr lang="en-GB">
                <a:solidFill>
                  <a:schemeClr val="dk1"/>
                </a:solidFill>
              </a:rPr>
              <a:t>Dec										Jun</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1600"/>
              </a:spcAft>
              <a:buClr>
                <a:schemeClr val="dk1"/>
              </a:buClr>
              <a:buSzPts val="1100"/>
              <a:buFont typeface="Arial"/>
              <a:buNone/>
            </a:pPr>
            <a:r>
              <a:rPr lang="en-GB">
                <a:solidFill>
                  <a:schemeClr val="dk1"/>
                </a:solidFill>
              </a:rPr>
              <a:t>					Mar</a:t>
            </a:r>
            <a:endParaRPr>
              <a:solidFill>
                <a:schemeClr val="dk1"/>
              </a:solidFill>
            </a:endParaRPr>
          </a:p>
        </p:txBody>
      </p:sp>
      <p:sp>
        <p:nvSpPr>
          <p:cNvPr id="146" name="Google Shape;146;p23"/>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chemeClr val="lt1"/>
                </a:solidFill>
              </a:rPr>
              <a:t>We will explain why different seasons are experienced on Earth</a:t>
            </a:r>
            <a:endParaRPr/>
          </a:p>
        </p:txBody>
      </p:sp>
      <p:graphicFrame>
        <p:nvGraphicFramePr>
          <p:cNvPr id="147" name="Google Shape;147;p23"/>
          <p:cNvGraphicFramePr/>
          <p:nvPr/>
        </p:nvGraphicFramePr>
        <p:xfrm>
          <a:off x="6797375" y="4213500"/>
          <a:ext cx="3000000" cy="3000000"/>
        </p:xfrm>
        <a:graphic>
          <a:graphicData uri="http://schemas.openxmlformats.org/drawingml/2006/table">
            <a:tbl>
              <a:tblPr>
                <a:noFill/>
                <a:tableStyleId>{E18592AF-6229-4014-B60C-9BE258B5AC11}</a:tableStyleId>
              </a:tblPr>
              <a:tblGrid>
                <a:gridCol w="2134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VOCABULARY</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1 - half of a sphere</a:t>
                      </a:r>
                      <a:endParaRPr sz="1100">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bl>
          </a:graphicData>
        </a:graphic>
      </p:graphicFrame>
      <p:graphicFrame>
        <p:nvGraphicFramePr>
          <p:cNvPr id="148" name="Google Shape;148;p23"/>
          <p:cNvGraphicFramePr/>
          <p:nvPr/>
        </p:nvGraphicFramePr>
        <p:xfrm>
          <a:off x="6460250" y="808525"/>
          <a:ext cx="3000000" cy="3000000"/>
        </p:xfrm>
        <a:graphic>
          <a:graphicData uri="http://schemas.openxmlformats.org/drawingml/2006/table">
            <a:tbl>
              <a:tblPr>
                <a:noFill/>
                <a:tableStyleId>{E18592AF-6229-4014-B60C-9BE258B5AC11}</a:tableStyleId>
              </a:tblPr>
              <a:tblGrid>
                <a:gridCol w="2578900"/>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If the northern hemisphere is experiencing winter what season is it in the southern hemisphere?</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a:p>
                      <a:pPr indent="0" lvl="0" marL="0" rtl="0" algn="l">
                        <a:spcBef>
                          <a:spcPts val="0"/>
                        </a:spcBef>
                        <a:spcAft>
                          <a:spcPts val="0"/>
                        </a:spcAft>
                        <a:buNone/>
                      </a:pPr>
                      <a:r>
                        <a:rPr lang="en-GB" sz="1100">
                          <a:latin typeface="Century Gothic"/>
                          <a:ea typeface="Century Gothic"/>
                          <a:cs typeface="Century Gothic"/>
                          <a:sym typeface="Century Gothic"/>
                        </a:rPr>
                        <a:t>Explain your answer.</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4"/>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600">
                <a:solidFill>
                  <a:schemeClr val="lt1"/>
                </a:solidFill>
              </a:rPr>
              <a:t>We will explain why different seasons are experienced on Earth</a:t>
            </a:r>
            <a:endParaRPr>
              <a:solidFill>
                <a:schemeClr val="lt1"/>
              </a:solidFill>
            </a:endParaRPr>
          </a:p>
        </p:txBody>
      </p:sp>
      <p:graphicFrame>
        <p:nvGraphicFramePr>
          <p:cNvPr id="154" name="Google Shape;154;p24"/>
          <p:cNvGraphicFramePr/>
          <p:nvPr/>
        </p:nvGraphicFramePr>
        <p:xfrm>
          <a:off x="6858125" y="2046000"/>
          <a:ext cx="3000000" cy="3000000"/>
        </p:xfrm>
        <a:graphic>
          <a:graphicData uri="http://schemas.openxmlformats.org/drawingml/2006/table">
            <a:tbl>
              <a:tblPr>
                <a:noFill/>
                <a:tableStyleId>{E18592AF-6229-4014-B60C-9BE258B5AC11}</a:tableStyleId>
              </a:tblPr>
              <a:tblGrid>
                <a:gridCol w="216067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What would happen if the Earth’s </a:t>
                      </a:r>
                      <a:r>
                        <a:rPr b="1" lang="en-GB" sz="1100">
                          <a:latin typeface="Century Gothic"/>
                          <a:ea typeface="Century Gothic"/>
                          <a:cs typeface="Century Gothic"/>
                          <a:sym typeface="Century Gothic"/>
                        </a:rPr>
                        <a:t>axis₂</a:t>
                      </a:r>
                      <a:r>
                        <a:rPr lang="en-GB" sz="1100">
                          <a:latin typeface="Century Gothic"/>
                          <a:ea typeface="Century Gothic"/>
                          <a:cs typeface="Century Gothic"/>
                          <a:sym typeface="Century Gothic"/>
                        </a:rPr>
                        <a:t> wasn’t on an angle?</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pic>
        <p:nvPicPr>
          <p:cNvPr id="155" name="Google Shape;155;p24"/>
          <p:cNvPicPr preferRelativeResize="0"/>
          <p:nvPr/>
        </p:nvPicPr>
        <p:blipFill rotWithShape="1">
          <a:blip r:embed="rId3">
            <a:alphaModFix/>
          </a:blip>
          <a:srcRect b="44356" l="4693" r="35444" t="24062"/>
          <a:stretch/>
        </p:blipFill>
        <p:spPr>
          <a:xfrm flipH="1">
            <a:off x="512901" y="1594225"/>
            <a:ext cx="2284469" cy="1559737"/>
          </a:xfrm>
          <a:prstGeom prst="rect">
            <a:avLst/>
          </a:prstGeom>
          <a:noFill/>
          <a:ln>
            <a:noFill/>
          </a:ln>
        </p:spPr>
      </p:pic>
      <p:pic>
        <p:nvPicPr>
          <p:cNvPr id="156" name="Google Shape;156;p24"/>
          <p:cNvPicPr preferRelativeResize="0"/>
          <p:nvPr/>
        </p:nvPicPr>
        <p:blipFill rotWithShape="1">
          <a:blip r:embed="rId3">
            <a:alphaModFix/>
          </a:blip>
          <a:srcRect b="3755" l="0" r="38650" t="59353"/>
          <a:stretch/>
        </p:blipFill>
        <p:spPr>
          <a:xfrm flipH="1">
            <a:off x="512900" y="3153954"/>
            <a:ext cx="2284475" cy="1777718"/>
          </a:xfrm>
          <a:prstGeom prst="rect">
            <a:avLst/>
          </a:prstGeom>
          <a:noFill/>
          <a:ln>
            <a:noFill/>
          </a:ln>
        </p:spPr>
      </p:pic>
      <p:graphicFrame>
        <p:nvGraphicFramePr>
          <p:cNvPr id="157" name="Google Shape;157;p24"/>
          <p:cNvGraphicFramePr/>
          <p:nvPr/>
        </p:nvGraphicFramePr>
        <p:xfrm>
          <a:off x="2860900" y="1591725"/>
          <a:ext cx="3000000" cy="3000000"/>
        </p:xfrm>
        <a:graphic>
          <a:graphicData uri="http://schemas.openxmlformats.org/drawingml/2006/table">
            <a:tbl>
              <a:tblPr>
                <a:noFill/>
                <a:tableStyleId>{E18592AF-6229-4014-B60C-9BE258B5AC11}</a:tableStyleId>
              </a:tblPr>
              <a:tblGrid>
                <a:gridCol w="1146700"/>
                <a:gridCol w="1294650"/>
                <a:gridCol w="1294650"/>
              </a:tblGrid>
              <a:tr h="589500">
                <a:tc>
                  <a:txBody>
                    <a:bodyPr/>
                    <a:lstStyle/>
                    <a:p>
                      <a:pPr indent="0" lvl="0" marL="0" rtl="0" algn="ctr">
                        <a:spcBef>
                          <a:spcPts val="0"/>
                        </a:spcBef>
                        <a:spcAft>
                          <a:spcPts val="0"/>
                        </a:spcAft>
                        <a:buNone/>
                      </a:pPr>
                      <a:r>
                        <a:rPr b="1" lang="en-GB">
                          <a:latin typeface="Century Gothic"/>
                          <a:ea typeface="Century Gothic"/>
                          <a:cs typeface="Century Gothic"/>
                          <a:sym typeface="Century Gothic"/>
                        </a:rPr>
                        <a:t>Month</a:t>
                      </a:r>
                      <a:endParaRPr b="1">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GB">
                          <a:latin typeface="Century Gothic"/>
                          <a:ea typeface="Century Gothic"/>
                          <a:cs typeface="Century Gothic"/>
                          <a:sym typeface="Century Gothic"/>
                        </a:rPr>
                        <a:t>Northern Hemisphere</a:t>
                      </a:r>
                      <a:endParaRPr b="1">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GB">
                          <a:latin typeface="Century Gothic"/>
                          <a:ea typeface="Century Gothic"/>
                          <a:cs typeface="Century Gothic"/>
                          <a:sym typeface="Century Gothic"/>
                        </a:rPr>
                        <a:t>Southern Hemisphere</a:t>
                      </a:r>
                      <a:endParaRPr b="1">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85125">
                <a:tc>
                  <a:txBody>
                    <a:bodyPr/>
                    <a:lstStyle/>
                    <a:p>
                      <a:pPr indent="0" lvl="0" marL="0" rtl="0" algn="ctr">
                        <a:spcBef>
                          <a:spcPts val="0"/>
                        </a:spcBef>
                        <a:spcAft>
                          <a:spcPts val="0"/>
                        </a:spcAft>
                        <a:buNone/>
                      </a:pPr>
                      <a:r>
                        <a:rPr lang="en-GB">
                          <a:latin typeface="Century Gothic"/>
                          <a:ea typeface="Century Gothic"/>
                          <a:cs typeface="Century Gothic"/>
                          <a:sym typeface="Century Gothic"/>
                        </a:rPr>
                        <a:t>December</a:t>
                      </a:r>
                      <a:endParaRPr>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Century Gothic"/>
                          <a:ea typeface="Century Gothic"/>
                          <a:cs typeface="Century Gothic"/>
                          <a:sym typeface="Century Gothic"/>
                        </a:rPr>
                        <a:t>Winter</a:t>
                      </a:r>
                      <a:endParaRPr>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Century Gothic"/>
                          <a:ea typeface="Century Gothic"/>
                          <a:cs typeface="Century Gothic"/>
                          <a:sym typeface="Century Gothic"/>
                        </a:rPr>
                        <a:t>Summer</a:t>
                      </a:r>
                      <a:endParaRPr>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85125">
                <a:tc>
                  <a:txBody>
                    <a:bodyPr/>
                    <a:lstStyle/>
                    <a:p>
                      <a:pPr indent="0" lvl="0" marL="0" rtl="0" algn="ctr">
                        <a:spcBef>
                          <a:spcPts val="0"/>
                        </a:spcBef>
                        <a:spcAft>
                          <a:spcPts val="0"/>
                        </a:spcAft>
                        <a:buNone/>
                      </a:pPr>
                      <a:r>
                        <a:rPr lang="en-GB">
                          <a:latin typeface="Century Gothic"/>
                          <a:ea typeface="Century Gothic"/>
                          <a:cs typeface="Century Gothic"/>
                          <a:sym typeface="Century Gothic"/>
                        </a:rPr>
                        <a:t>March</a:t>
                      </a:r>
                      <a:endParaRPr>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Century Gothic"/>
                          <a:ea typeface="Century Gothic"/>
                          <a:cs typeface="Century Gothic"/>
                          <a:sym typeface="Century Gothic"/>
                        </a:rPr>
                        <a:t>Spring</a:t>
                      </a:r>
                      <a:endParaRPr>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Century Gothic"/>
                          <a:ea typeface="Century Gothic"/>
                          <a:cs typeface="Century Gothic"/>
                          <a:sym typeface="Century Gothic"/>
                        </a:rPr>
                        <a:t>Autumn</a:t>
                      </a:r>
                      <a:endParaRPr>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85125">
                <a:tc>
                  <a:txBody>
                    <a:bodyPr/>
                    <a:lstStyle/>
                    <a:p>
                      <a:pPr indent="0" lvl="0" marL="0" rtl="0" algn="ctr">
                        <a:spcBef>
                          <a:spcPts val="0"/>
                        </a:spcBef>
                        <a:spcAft>
                          <a:spcPts val="0"/>
                        </a:spcAft>
                        <a:buNone/>
                      </a:pPr>
                      <a:r>
                        <a:rPr lang="en-GB">
                          <a:latin typeface="Century Gothic"/>
                          <a:ea typeface="Century Gothic"/>
                          <a:cs typeface="Century Gothic"/>
                          <a:sym typeface="Century Gothic"/>
                        </a:rPr>
                        <a:t>June</a:t>
                      </a:r>
                      <a:endParaRPr>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Century Gothic"/>
                          <a:ea typeface="Century Gothic"/>
                          <a:cs typeface="Century Gothic"/>
                          <a:sym typeface="Century Gothic"/>
                        </a:rPr>
                        <a:t>Summer</a:t>
                      </a:r>
                      <a:endParaRPr>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Century Gothic"/>
                          <a:ea typeface="Century Gothic"/>
                          <a:cs typeface="Century Gothic"/>
                          <a:sym typeface="Century Gothic"/>
                        </a:rPr>
                        <a:t>Winter</a:t>
                      </a:r>
                      <a:endParaRPr>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85125">
                <a:tc>
                  <a:txBody>
                    <a:bodyPr/>
                    <a:lstStyle/>
                    <a:p>
                      <a:pPr indent="0" lvl="0" marL="0" rtl="0" algn="ctr">
                        <a:spcBef>
                          <a:spcPts val="0"/>
                        </a:spcBef>
                        <a:spcAft>
                          <a:spcPts val="0"/>
                        </a:spcAft>
                        <a:buNone/>
                      </a:pPr>
                      <a:r>
                        <a:rPr lang="en-GB">
                          <a:latin typeface="Century Gothic"/>
                          <a:ea typeface="Century Gothic"/>
                          <a:cs typeface="Century Gothic"/>
                          <a:sym typeface="Century Gothic"/>
                        </a:rPr>
                        <a:t>September</a:t>
                      </a:r>
                      <a:endParaRPr>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Century Gothic"/>
                          <a:ea typeface="Century Gothic"/>
                          <a:cs typeface="Century Gothic"/>
                          <a:sym typeface="Century Gothic"/>
                        </a:rPr>
                        <a:t>Autumn</a:t>
                      </a:r>
                      <a:endParaRPr>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Century Gothic"/>
                          <a:ea typeface="Century Gothic"/>
                          <a:cs typeface="Century Gothic"/>
                          <a:sym typeface="Century Gothic"/>
                        </a:rPr>
                        <a:t>Spring</a:t>
                      </a:r>
                      <a:endParaRPr>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158" name="Google Shape;158;p24"/>
          <p:cNvSpPr txBox="1"/>
          <p:nvPr/>
        </p:nvSpPr>
        <p:spPr>
          <a:xfrm>
            <a:off x="481050" y="908425"/>
            <a:ext cx="1102800" cy="36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8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8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8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8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800">
                <a:solidFill>
                  <a:srgbClr val="FFFFFF"/>
                </a:solidFill>
                <a:latin typeface="Century Gothic"/>
                <a:ea typeface="Century Gothic"/>
                <a:cs typeface="Century Gothic"/>
                <a:sym typeface="Century Gothic"/>
              </a:rPr>
              <a:t>DECEMBER</a:t>
            </a:r>
            <a:endParaRPr sz="8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8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8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8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8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8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800">
                <a:solidFill>
                  <a:srgbClr val="FFFFFF"/>
                </a:solidFill>
                <a:latin typeface="Century Gothic"/>
                <a:ea typeface="Century Gothic"/>
                <a:cs typeface="Century Gothic"/>
                <a:sym typeface="Century Gothic"/>
              </a:rPr>
              <a:t>MARCH</a:t>
            </a:r>
            <a:endParaRPr sz="8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8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8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8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8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8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800">
                <a:solidFill>
                  <a:srgbClr val="FFFFFF"/>
                </a:solidFill>
                <a:latin typeface="Century Gothic"/>
                <a:ea typeface="Century Gothic"/>
                <a:cs typeface="Century Gothic"/>
                <a:sym typeface="Century Gothic"/>
              </a:rPr>
              <a:t>JUNE</a:t>
            </a:r>
            <a:endParaRPr sz="8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8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8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8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8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8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8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rPr lang="en-GB" sz="800">
                <a:solidFill>
                  <a:srgbClr val="FFFFFF"/>
                </a:solidFill>
                <a:latin typeface="Century Gothic"/>
                <a:ea typeface="Century Gothic"/>
                <a:cs typeface="Century Gothic"/>
                <a:sym typeface="Century Gothic"/>
              </a:rPr>
              <a:t>SEPTEMBER</a:t>
            </a:r>
            <a:endParaRPr sz="800">
              <a:solidFill>
                <a:srgbClr val="FFFFFF"/>
              </a:solidFill>
              <a:latin typeface="Century Gothic"/>
              <a:ea typeface="Century Gothic"/>
              <a:cs typeface="Century Gothic"/>
              <a:sym typeface="Century Gothic"/>
            </a:endParaRPr>
          </a:p>
        </p:txBody>
      </p:sp>
      <p:graphicFrame>
        <p:nvGraphicFramePr>
          <p:cNvPr id="159" name="Google Shape;159;p24"/>
          <p:cNvGraphicFramePr/>
          <p:nvPr/>
        </p:nvGraphicFramePr>
        <p:xfrm>
          <a:off x="6801375" y="3880175"/>
          <a:ext cx="3000000" cy="3000000"/>
        </p:xfrm>
        <a:graphic>
          <a:graphicData uri="http://schemas.openxmlformats.org/drawingml/2006/table">
            <a:tbl>
              <a:tblPr>
                <a:noFill/>
                <a:tableStyleId>{E18592AF-6229-4014-B60C-9BE258B5AC11}</a:tableStyleId>
              </a:tblPr>
              <a:tblGrid>
                <a:gridCol w="221742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VOCABULARY</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1 - half a sphere</a:t>
                      </a:r>
                      <a:endParaRPr sz="1100">
                        <a:latin typeface="Century Gothic"/>
                        <a:ea typeface="Century Gothic"/>
                        <a:cs typeface="Century Gothic"/>
                        <a:sym typeface="Century Gothic"/>
                      </a:endParaRPr>
                    </a:p>
                    <a:p>
                      <a:pPr indent="0" lvl="0" marL="0" rtl="0" algn="l">
                        <a:spcBef>
                          <a:spcPts val="0"/>
                        </a:spcBef>
                        <a:spcAft>
                          <a:spcPts val="0"/>
                        </a:spcAft>
                        <a:buNone/>
                      </a:pPr>
                      <a:r>
                        <a:rPr lang="en-GB" sz="1100">
                          <a:latin typeface="Century Gothic"/>
                          <a:ea typeface="Century Gothic"/>
                          <a:cs typeface="Century Gothic"/>
                          <a:sym typeface="Century Gothic"/>
                        </a:rPr>
                        <a:t>2 - the line that a planet spins around</a:t>
                      </a:r>
                      <a:endParaRPr sz="1100">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FFFFFF"/>
                    </a:solidFill>
                  </a:tcPr>
                </a:tc>
              </a:tr>
            </a:tbl>
          </a:graphicData>
        </a:graphic>
      </p:graphicFrame>
      <p:sp>
        <p:nvSpPr>
          <p:cNvPr id="160" name="Google Shape;160;p24"/>
          <p:cNvSpPr txBox="1"/>
          <p:nvPr/>
        </p:nvSpPr>
        <p:spPr>
          <a:xfrm>
            <a:off x="421700" y="614050"/>
            <a:ext cx="6816600" cy="1202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800">
                <a:solidFill>
                  <a:schemeClr val="dk1"/>
                </a:solidFill>
                <a:latin typeface="Century Gothic"/>
                <a:ea typeface="Century Gothic"/>
                <a:cs typeface="Century Gothic"/>
                <a:sym typeface="Century Gothic"/>
              </a:rPr>
              <a:t>The </a:t>
            </a:r>
            <a:r>
              <a:rPr b="1" lang="en-GB" sz="1800">
                <a:solidFill>
                  <a:schemeClr val="dk1"/>
                </a:solidFill>
                <a:latin typeface="Century Gothic"/>
                <a:ea typeface="Century Gothic"/>
                <a:cs typeface="Century Gothic"/>
                <a:sym typeface="Century Gothic"/>
              </a:rPr>
              <a:t>hemisphere₁</a:t>
            </a:r>
            <a:r>
              <a:rPr lang="en-GB" sz="1800">
                <a:solidFill>
                  <a:schemeClr val="dk1"/>
                </a:solidFill>
                <a:latin typeface="Century Gothic"/>
                <a:ea typeface="Century Gothic"/>
                <a:cs typeface="Century Gothic"/>
                <a:sym typeface="Century Gothic"/>
              </a:rPr>
              <a:t> closer to the sun experiences summer and the hemisphere further away experiences winter.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5"/>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600">
                <a:solidFill>
                  <a:schemeClr val="lt1"/>
                </a:solidFill>
              </a:rPr>
              <a:t>We will explain why different seasons are experienced on Earth</a:t>
            </a:r>
            <a:endParaRPr>
              <a:solidFill>
                <a:schemeClr val="lt1"/>
              </a:solidFill>
            </a:endParaRPr>
          </a:p>
        </p:txBody>
      </p:sp>
      <p:graphicFrame>
        <p:nvGraphicFramePr>
          <p:cNvPr id="166" name="Google Shape;166;p25"/>
          <p:cNvGraphicFramePr/>
          <p:nvPr/>
        </p:nvGraphicFramePr>
        <p:xfrm>
          <a:off x="6685300" y="777150"/>
          <a:ext cx="3000000" cy="3000000"/>
        </p:xfrm>
        <a:graphic>
          <a:graphicData uri="http://schemas.openxmlformats.org/drawingml/2006/table">
            <a:tbl>
              <a:tblPr>
                <a:noFill/>
                <a:tableStyleId>{E18592AF-6229-4014-B60C-9BE258B5AC11}</a:tableStyleId>
              </a:tblPr>
              <a:tblGrid>
                <a:gridCol w="2246550"/>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On your second and third diagrams, can you identify the season of the northern hemisphere? Explain your answer.</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graphicFrame>
        <p:nvGraphicFramePr>
          <p:cNvPr id="167" name="Google Shape;167;p25"/>
          <p:cNvGraphicFramePr/>
          <p:nvPr/>
        </p:nvGraphicFramePr>
        <p:xfrm>
          <a:off x="6685300" y="2261375"/>
          <a:ext cx="3000000" cy="3000000"/>
        </p:xfrm>
        <a:graphic>
          <a:graphicData uri="http://schemas.openxmlformats.org/drawingml/2006/table">
            <a:tbl>
              <a:tblPr>
                <a:noFill/>
                <a:tableStyleId>{E18592AF-6229-4014-B60C-9BE258B5AC11}</a:tableStyleId>
              </a:tblPr>
              <a:tblGrid>
                <a:gridCol w="2246550"/>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HINT</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93C47D"/>
                      </a:solidFill>
                      <a:prstDash val="solid"/>
                      <a:round/>
                      <a:headEnd len="sm" w="sm" type="none"/>
                      <a:tailEnd len="sm" w="sm" type="none"/>
                    </a:lnB>
                    <a:solidFill>
                      <a:srgbClr val="6AA84F"/>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Remember that the hemisphere that experiences summer is closer to the sun. </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a:p>
                      <a:pPr indent="0" lvl="0" marL="0" rtl="0" algn="l">
                        <a:spcBef>
                          <a:spcPts val="0"/>
                        </a:spcBef>
                        <a:spcAft>
                          <a:spcPts val="0"/>
                        </a:spcAft>
                        <a:buNone/>
                      </a:pPr>
                      <a:r>
                        <a:rPr lang="en-GB" sz="1100">
                          <a:latin typeface="Century Gothic"/>
                          <a:ea typeface="Century Gothic"/>
                          <a:cs typeface="Century Gothic"/>
                          <a:sym typeface="Century Gothic"/>
                        </a:rPr>
                        <a:t>The hemisphere that experiences winter is further away from the sun.</a:t>
                      </a:r>
                      <a:endParaRPr sz="1100">
                        <a:latin typeface="Century Gothic"/>
                        <a:ea typeface="Century Gothic"/>
                        <a:cs typeface="Century Gothic"/>
                        <a:sym typeface="Century Gothic"/>
                      </a:endParaRPr>
                    </a:p>
                  </a:txBody>
                  <a:tcPr marT="91425" marB="91425" marR="91425" marL="91425">
                    <a:lnL cap="flat" cmpd="sng" w="9525">
                      <a:solidFill>
                        <a:srgbClr val="93C47D"/>
                      </a:solidFill>
                      <a:prstDash val="solid"/>
                      <a:round/>
                      <a:headEnd len="sm" w="sm" type="none"/>
                      <a:tailEnd len="sm" w="sm" type="none"/>
                    </a:lnL>
                    <a:lnR cap="flat" cmpd="sng" w="9525">
                      <a:solidFill>
                        <a:srgbClr val="93C47D"/>
                      </a:solidFill>
                      <a:prstDash val="solid"/>
                      <a:round/>
                      <a:headEnd len="sm" w="sm" type="none"/>
                      <a:tailEnd len="sm" w="sm" type="none"/>
                    </a:lnR>
                    <a:lnT cap="flat" cmpd="sng" w="9525">
                      <a:solidFill>
                        <a:srgbClr val="93C47D"/>
                      </a:solidFill>
                      <a:prstDash val="solid"/>
                      <a:round/>
                      <a:headEnd len="sm" w="sm" type="none"/>
                      <a:tailEnd len="sm" w="sm" type="none"/>
                    </a:lnT>
                    <a:lnB cap="flat" cmpd="sng" w="9525">
                      <a:solidFill>
                        <a:srgbClr val="93C47D"/>
                      </a:solidFill>
                      <a:prstDash val="solid"/>
                      <a:round/>
                      <a:headEnd len="sm" w="sm" type="none"/>
                      <a:tailEnd len="sm" w="sm" type="none"/>
                    </a:lnB>
                  </a:tcPr>
                </a:tc>
              </a:tr>
            </a:tbl>
          </a:graphicData>
        </a:graphic>
      </p:graphicFrame>
      <p:sp>
        <p:nvSpPr>
          <p:cNvPr id="168" name="Google Shape;168;p25"/>
          <p:cNvSpPr/>
          <p:nvPr/>
        </p:nvSpPr>
        <p:spPr>
          <a:xfrm>
            <a:off x="552550" y="858550"/>
            <a:ext cx="5782500" cy="4827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Century Gothic"/>
                <a:ea typeface="Century Gothic"/>
                <a:cs typeface="Century Gothic"/>
                <a:sym typeface="Century Gothic"/>
              </a:rPr>
              <a:t>Use the diagram to answer the questions below.</a:t>
            </a:r>
            <a:endParaRPr sz="1800">
              <a:latin typeface="Century Gothic"/>
              <a:ea typeface="Century Gothic"/>
              <a:cs typeface="Century Gothic"/>
              <a:sym typeface="Century Gothic"/>
            </a:endParaRPr>
          </a:p>
        </p:txBody>
      </p:sp>
      <p:graphicFrame>
        <p:nvGraphicFramePr>
          <p:cNvPr id="169" name="Google Shape;169;p25"/>
          <p:cNvGraphicFramePr/>
          <p:nvPr/>
        </p:nvGraphicFramePr>
        <p:xfrm>
          <a:off x="6133375" y="4088500"/>
          <a:ext cx="3000000" cy="3000000"/>
        </p:xfrm>
        <a:graphic>
          <a:graphicData uri="http://schemas.openxmlformats.org/drawingml/2006/table">
            <a:tbl>
              <a:tblPr>
                <a:noFill/>
                <a:tableStyleId>{E18592AF-6229-4014-B60C-9BE258B5AC11}</a:tableStyleId>
              </a:tblPr>
              <a:tblGrid>
                <a:gridCol w="2798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VOCABULARY</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1 - </a:t>
                      </a:r>
                      <a:r>
                        <a:rPr lang="en-GB" sz="1100">
                          <a:solidFill>
                            <a:schemeClr val="dk1"/>
                          </a:solidFill>
                          <a:latin typeface="Century Gothic"/>
                          <a:ea typeface="Century Gothic"/>
                          <a:cs typeface="Century Gothic"/>
                          <a:sym typeface="Century Gothic"/>
                        </a:rPr>
                        <a:t>the line that a planet spins around</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2 - half of a sphere</a:t>
                      </a:r>
                      <a:endParaRPr sz="1100">
                        <a:solidFill>
                          <a:schemeClr val="dk1"/>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FFFFFF"/>
                    </a:solidFill>
                  </a:tcPr>
                </a:tc>
              </a:tr>
            </a:tbl>
          </a:graphicData>
        </a:graphic>
      </p:graphicFrame>
      <p:pic>
        <p:nvPicPr>
          <p:cNvPr id="170" name="Google Shape;170;p25"/>
          <p:cNvPicPr preferRelativeResize="0"/>
          <p:nvPr/>
        </p:nvPicPr>
        <p:blipFill>
          <a:blip r:embed="rId3">
            <a:alphaModFix/>
          </a:blip>
          <a:stretch>
            <a:fillRect/>
          </a:stretch>
        </p:blipFill>
        <p:spPr>
          <a:xfrm>
            <a:off x="1606733" y="3161825"/>
            <a:ext cx="3567339" cy="1806725"/>
          </a:xfrm>
          <a:prstGeom prst="rect">
            <a:avLst/>
          </a:prstGeom>
          <a:noFill/>
          <a:ln>
            <a:noFill/>
          </a:ln>
        </p:spPr>
      </p:pic>
      <p:sp>
        <p:nvSpPr>
          <p:cNvPr id="171" name="Google Shape;171;p25"/>
          <p:cNvSpPr txBox="1"/>
          <p:nvPr/>
        </p:nvSpPr>
        <p:spPr>
          <a:xfrm>
            <a:off x="552550" y="1418925"/>
            <a:ext cx="5337000" cy="20586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Font typeface="Century Gothic"/>
              <a:buAutoNum type="arabicPeriod"/>
            </a:pPr>
            <a:r>
              <a:rPr lang="en-GB" sz="1800">
                <a:solidFill>
                  <a:schemeClr val="dk1"/>
                </a:solidFill>
                <a:latin typeface="Century Gothic"/>
                <a:ea typeface="Century Gothic"/>
                <a:cs typeface="Century Gothic"/>
                <a:sym typeface="Century Gothic"/>
              </a:rPr>
              <a:t>Draw a diagram showing the Earth and its tilted </a:t>
            </a:r>
            <a:r>
              <a:rPr b="1" lang="en-GB" sz="1800">
                <a:solidFill>
                  <a:schemeClr val="dk1"/>
                </a:solidFill>
                <a:latin typeface="Century Gothic"/>
                <a:ea typeface="Century Gothic"/>
                <a:cs typeface="Century Gothic"/>
                <a:sym typeface="Century Gothic"/>
              </a:rPr>
              <a:t>axis₁</a:t>
            </a:r>
            <a:r>
              <a:rPr lang="en-GB" sz="1800">
                <a:solidFill>
                  <a:schemeClr val="dk1"/>
                </a:solidFill>
                <a:latin typeface="Century Gothic"/>
                <a:ea typeface="Century Gothic"/>
                <a:cs typeface="Century Gothic"/>
                <a:sym typeface="Century Gothic"/>
              </a:rPr>
              <a:t>. </a:t>
            </a:r>
            <a:endParaRPr sz="1800">
              <a:solidFill>
                <a:schemeClr val="dk1"/>
              </a:solidFill>
              <a:latin typeface="Century Gothic"/>
              <a:ea typeface="Century Gothic"/>
              <a:cs typeface="Century Gothic"/>
              <a:sym typeface="Century Gothic"/>
            </a:endParaRPr>
          </a:p>
          <a:p>
            <a:pPr indent="-342900" lvl="0" marL="457200" rtl="0" algn="l">
              <a:spcBef>
                <a:spcPts val="1000"/>
              </a:spcBef>
              <a:spcAft>
                <a:spcPts val="0"/>
              </a:spcAft>
              <a:buClr>
                <a:schemeClr val="dk1"/>
              </a:buClr>
              <a:buSzPts val="1800"/>
              <a:buFont typeface="Century Gothic"/>
              <a:buAutoNum type="arabicPeriod"/>
            </a:pPr>
            <a:r>
              <a:rPr lang="en-GB" sz="1800">
                <a:solidFill>
                  <a:schemeClr val="dk1"/>
                </a:solidFill>
                <a:latin typeface="Century Gothic"/>
                <a:ea typeface="Century Gothic"/>
                <a:cs typeface="Century Gothic"/>
                <a:sym typeface="Century Gothic"/>
              </a:rPr>
              <a:t>Draw a diagram showing the southern </a:t>
            </a:r>
            <a:r>
              <a:rPr b="1" lang="en-GB" sz="1800">
                <a:solidFill>
                  <a:schemeClr val="dk1"/>
                </a:solidFill>
                <a:latin typeface="Century Gothic"/>
                <a:ea typeface="Century Gothic"/>
                <a:cs typeface="Century Gothic"/>
                <a:sym typeface="Century Gothic"/>
              </a:rPr>
              <a:t>hemisphere₂</a:t>
            </a:r>
            <a:r>
              <a:rPr lang="en-GB" sz="1800">
                <a:solidFill>
                  <a:schemeClr val="dk1"/>
                </a:solidFill>
                <a:latin typeface="Century Gothic"/>
                <a:ea typeface="Century Gothic"/>
                <a:cs typeface="Century Gothic"/>
                <a:sym typeface="Century Gothic"/>
              </a:rPr>
              <a:t> experiencing </a:t>
            </a:r>
            <a:r>
              <a:rPr b="1" lang="en-GB" sz="1800">
                <a:solidFill>
                  <a:schemeClr val="dk1"/>
                </a:solidFill>
                <a:latin typeface="Century Gothic"/>
                <a:ea typeface="Century Gothic"/>
                <a:cs typeface="Century Gothic"/>
                <a:sym typeface="Century Gothic"/>
              </a:rPr>
              <a:t>summer</a:t>
            </a:r>
            <a:r>
              <a:rPr lang="en-GB" sz="1800">
                <a:solidFill>
                  <a:schemeClr val="dk1"/>
                </a:solidFill>
                <a:latin typeface="Century Gothic"/>
                <a:ea typeface="Century Gothic"/>
                <a:cs typeface="Century Gothic"/>
                <a:sym typeface="Century Gothic"/>
              </a:rPr>
              <a:t>.</a:t>
            </a:r>
            <a:endParaRPr sz="1800">
              <a:solidFill>
                <a:schemeClr val="dk1"/>
              </a:solidFill>
              <a:latin typeface="Century Gothic"/>
              <a:ea typeface="Century Gothic"/>
              <a:cs typeface="Century Gothic"/>
              <a:sym typeface="Century Gothic"/>
            </a:endParaRPr>
          </a:p>
          <a:p>
            <a:pPr indent="-342900" lvl="0" marL="457200" rtl="0" algn="l">
              <a:spcBef>
                <a:spcPts val="1000"/>
              </a:spcBef>
              <a:spcAft>
                <a:spcPts val="0"/>
              </a:spcAft>
              <a:buClr>
                <a:schemeClr val="dk1"/>
              </a:buClr>
              <a:buSzPts val="1800"/>
              <a:buFont typeface="Century Gothic"/>
              <a:buAutoNum type="arabicPeriod"/>
            </a:pPr>
            <a:r>
              <a:rPr lang="en-GB" sz="1800">
                <a:solidFill>
                  <a:schemeClr val="dk1"/>
                </a:solidFill>
                <a:latin typeface="Century Gothic"/>
                <a:ea typeface="Century Gothic"/>
                <a:cs typeface="Century Gothic"/>
                <a:sym typeface="Century Gothic"/>
              </a:rPr>
              <a:t>Draw a diagram showing the southern </a:t>
            </a:r>
            <a:r>
              <a:rPr b="1" lang="en-GB" sz="1800">
                <a:solidFill>
                  <a:schemeClr val="dk1"/>
                </a:solidFill>
                <a:latin typeface="Century Gothic"/>
                <a:ea typeface="Century Gothic"/>
                <a:cs typeface="Century Gothic"/>
                <a:sym typeface="Century Gothic"/>
              </a:rPr>
              <a:t>hemisphere₂</a:t>
            </a:r>
            <a:r>
              <a:rPr lang="en-GB" sz="1800">
                <a:solidFill>
                  <a:schemeClr val="dk1"/>
                </a:solidFill>
                <a:latin typeface="Century Gothic"/>
                <a:ea typeface="Century Gothic"/>
                <a:cs typeface="Century Gothic"/>
                <a:sym typeface="Century Gothic"/>
              </a:rPr>
              <a:t> experiencing </a:t>
            </a:r>
            <a:r>
              <a:rPr b="1" lang="en-GB" sz="1800">
                <a:solidFill>
                  <a:schemeClr val="dk1"/>
                </a:solidFill>
                <a:latin typeface="Century Gothic"/>
                <a:ea typeface="Century Gothic"/>
                <a:cs typeface="Century Gothic"/>
                <a:sym typeface="Century Gothic"/>
              </a:rPr>
              <a:t>winter</a:t>
            </a:r>
            <a:r>
              <a:rPr lang="en-GB" sz="1800">
                <a:solidFill>
                  <a:schemeClr val="dk1"/>
                </a:solidFill>
                <a:latin typeface="Century Gothic"/>
                <a:ea typeface="Century Gothic"/>
                <a:cs typeface="Century Gothic"/>
                <a:sym typeface="Century Gothic"/>
              </a:rPr>
              <a:t>.</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6"/>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600">
                <a:solidFill>
                  <a:schemeClr val="lt1"/>
                </a:solidFill>
              </a:rPr>
              <a:t>We will explain why different seasons are experienced on Earth</a:t>
            </a:r>
            <a:endParaRPr>
              <a:solidFill>
                <a:schemeClr val="lt1"/>
              </a:solidFill>
            </a:endParaRPr>
          </a:p>
        </p:txBody>
      </p:sp>
      <p:sp>
        <p:nvSpPr>
          <p:cNvPr id="177" name="Google Shape;177;p26"/>
          <p:cNvSpPr txBox="1"/>
          <p:nvPr>
            <p:ph idx="2" type="body"/>
          </p:nvPr>
        </p:nvSpPr>
        <p:spPr>
          <a:xfrm>
            <a:off x="552550" y="767450"/>
            <a:ext cx="6173700" cy="41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observe the effects of the seasons each year.</a:t>
            </a:r>
            <a:endParaRPr/>
          </a:p>
          <a:p>
            <a:pPr indent="0" lvl="0" marL="0" rtl="0" algn="l">
              <a:spcBef>
                <a:spcPts val="1600"/>
              </a:spcBef>
              <a:spcAft>
                <a:spcPts val="0"/>
              </a:spcAft>
              <a:buNone/>
            </a:pPr>
            <a:r>
              <a:rPr lang="en-GB"/>
              <a:t>It’s important for us to know </a:t>
            </a:r>
            <a:r>
              <a:rPr lang="en-GB"/>
              <a:t>why we have</a:t>
            </a:r>
            <a:r>
              <a:rPr lang="en-GB"/>
              <a:t> seasons.</a:t>
            </a:r>
            <a:endParaRPr/>
          </a:p>
          <a:p>
            <a:pPr indent="0" lvl="0" marL="0" rtl="0" algn="l">
              <a:spcBef>
                <a:spcPts val="1600"/>
              </a:spcBef>
              <a:spcAft>
                <a:spcPts val="0"/>
              </a:spcAft>
              <a:buNone/>
            </a:pPr>
            <a:r>
              <a:rPr lang="en-GB"/>
              <a:t>It can be explained by the Earth’s movement.</a:t>
            </a:r>
            <a:endParaRPr/>
          </a:p>
          <a:p>
            <a:pPr indent="0" lvl="0" marL="0" rtl="0" algn="l">
              <a:spcBef>
                <a:spcPts val="1600"/>
              </a:spcBef>
              <a:spcAft>
                <a:spcPts val="1600"/>
              </a:spcAft>
              <a:buNone/>
            </a:pPr>
            <a:r>
              <a:rPr lang="en-GB"/>
              <a:t> </a:t>
            </a:r>
            <a:endParaRPr/>
          </a:p>
        </p:txBody>
      </p:sp>
      <p:pic>
        <p:nvPicPr>
          <p:cNvPr id="178" name="Google Shape;178;p26"/>
          <p:cNvPicPr preferRelativeResize="0"/>
          <p:nvPr/>
        </p:nvPicPr>
        <p:blipFill>
          <a:blip r:embed="rId3">
            <a:alphaModFix/>
          </a:blip>
          <a:stretch>
            <a:fillRect/>
          </a:stretch>
        </p:blipFill>
        <p:spPr>
          <a:xfrm>
            <a:off x="689138" y="2290675"/>
            <a:ext cx="5328526" cy="269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7"/>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600">
                <a:solidFill>
                  <a:schemeClr val="lt1"/>
                </a:solidFill>
              </a:rPr>
              <a:t>We will explain why different seasons are experienced on Earth</a:t>
            </a:r>
            <a:endParaRPr>
              <a:solidFill>
                <a:schemeClr val="lt1"/>
              </a:solidFill>
            </a:endParaRPr>
          </a:p>
        </p:txBody>
      </p:sp>
      <p:sp>
        <p:nvSpPr>
          <p:cNvPr id="184" name="Google Shape;184;p27"/>
          <p:cNvSpPr txBox="1"/>
          <p:nvPr>
            <p:ph idx="2" type="body"/>
          </p:nvPr>
        </p:nvSpPr>
        <p:spPr>
          <a:xfrm>
            <a:off x="552550" y="767450"/>
            <a:ext cx="5960100" cy="41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The Earth’s </a:t>
            </a:r>
            <a:r>
              <a:rPr b="1" lang="en-GB">
                <a:solidFill>
                  <a:schemeClr val="dk1"/>
                </a:solidFill>
              </a:rPr>
              <a:t>axis₁</a:t>
            </a:r>
            <a:r>
              <a:rPr lang="en-GB">
                <a:solidFill>
                  <a:schemeClr val="dk1"/>
                </a:solidFill>
              </a:rPr>
              <a:t> is on a </a:t>
            </a:r>
            <a:r>
              <a:rPr b="1" lang="en-GB">
                <a:solidFill>
                  <a:schemeClr val="dk1"/>
                </a:solidFill>
              </a:rPr>
              <a:t>tilt₂</a:t>
            </a:r>
            <a:r>
              <a:rPr lang="en-GB">
                <a:solidFill>
                  <a:schemeClr val="dk1"/>
                </a:solidFill>
              </a:rPr>
              <a:t> which explains our seasons.</a:t>
            </a:r>
            <a:endParaRPr>
              <a:solidFill>
                <a:schemeClr val="dk1"/>
              </a:solidFill>
            </a:endParaRPr>
          </a:p>
          <a:p>
            <a:pPr indent="0" lvl="0" marL="0" rtl="0" algn="l">
              <a:spcBef>
                <a:spcPts val="1600"/>
              </a:spcBef>
              <a:spcAft>
                <a:spcPts val="0"/>
              </a:spcAft>
              <a:buClr>
                <a:schemeClr val="dk1"/>
              </a:buClr>
              <a:buSzPts val="1100"/>
              <a:buFont typeface="Arial"/>
              <a:buNone/>
            </a:pPr>
            <a:r>
              <a:rPr lang="en-GB">
                <a:solidFill>
                  <a:schemeClr val="dk1"/>
                </a:solidFill>
              </a:rPr>
              <a:t>During one revolution, parts of the Earth are closer and further away from the sun.</a:t>
            </a:r>
            <a:endParaRPr>
              <a:solidFill>
                <a:schemeClr val="dk1"/>
              </a:solidFill>
            </a:endParaRPr>
          </a:p>
          <a:p>
            <a:pPr indent="0" lvl="0" marL="0" rtl="0" algn="l">
              <a:spcBef>
                <a:spcPts val="1600"/>
              </a:spcBef>
              <a:spcAft>
                <a:spcPts val="1600"/>
              </a:spcAft>
              <a:buClr>
                <a:schemeClr val="dk1"/>
              </a:buClr>
              <a:buSzPts val="1100"/>
              <a:buFont typeface="Arial"/>
              <a:buNone/>
            </a:pPr>
            <a:r>
              <a:rPr lang="en-GB">
                <a:solidFill>
                  <a:schemeClr val="dk1"/>
                </a:solidFill>
              </a:rPr>
              <a:t>The small difference in distance from the sun throughout the year, results in the seasons.</a:t>
            </a:r>
            <a:endParaRPr/>
          </a:p>
        </p:txBody>
      </p:sp>
      <p:graphicFrame>
        <p:nvGraphicFramePr>
          <p:cNvPr id="185" name="Google Shape;185;p27"/>
          <p:cNvGraphicFramePr/>
          <p:nvPr/>
        </p:nvGraphicFramePr>
        <p:xfrm>
          <a:off x="6685300" y="852700"/>
          <a:ext cx="3000000" cy="3000000"/>
        </p:xfrm>
        <a:graphic>
          <a:graphicData uri="http://schemas.openxmlformats.org/drawingml/2006/table">
            <a:tbl>
              <a:tblPr>
                <a:noFill/>
                <a:tableStyleId>{E18592AF-6229-4014-B60C-9BE258B5AC11}</a:tableStyleId>
              </a:tblPr>
              <a:tblGrid>
                <a:gridCol w="214262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If we are experiencing spring, which </a:t>
                      </a:r>
                      <a:r>
                        <a:rPr b="1" lang="en-GB" sz="1100">
                          <a:latin typeface="Century Gothic"/>
                          <a:ea typeface="Century Gothic"/>
                          <a:cs typeface="Century Gothic"/>
                          <a:sym typeface="Century Gothic"/>
                        </a:rPr>
                        <a:t>hemisphere₃</a:t>
                      </a:r>
                      <a:r>
                        <a:rPr lang="en-GB" sz="1100">
                          <a:latin typeface="Century Gothic"/>
                          <a:ea typeface="Century Gothic"/>
                          <a:cs typeface="Century Gothic"/>
                          <a:sym typeface="Century Gothic"/>
                        </a:rPr>
                        <a:t> is closer to the sun?</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a:p>
                      <a:pPr indent="0" lvl="0" marL="0" rtl="0" algn="l">
                        <a:spcBef>
                          <a:spcPts val="0"/>
                        </a:spcBef>
                        <a:spcAft>
                          <a:spcPts val="0"/>
                        </a:spcAft>
                        <a:buNone/>
                      </a:pPr>
                      <a:r>
                        <a:rPr lang="en-GB" sz="1100">
                          <a:latin typeface="Century Gothic"/>
                          <a:ea typeface="Century Gothic"/>
                          <a:cs typeface="Century Gothic"/>
                          <a:sym typeface="Century Gothic"/>
                        </a:rPr>
                        <a:t>Explain your answer.</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graphicFrame>
        <p:nvGraphicFramePr>
          <p:cNvPr id="186" name="Google Shape;186;p27"/>
          <p:cNvGraphicFramePr/>
          <p:nvPr/>
        </p:nvGraphicFramePr>
        <p:xfrm>
          <a:off x="6174850" y="3867050"/>
          <a:ext cx="3000000" cy="3000000"/>
        </p:xfrm>
        <a:graphic>
          <a:graphicData uri="http://schemas.openxmlformats.org/drawingml/2006/table">
            <a:tbl>
              <a:tblPr>
                <a:noFill/>
                <a:tableStyleId>{E18592AF-6229-4014-B60C-9BE258B5AC11}</a:tableStyleId>
              </a:tblPr>
              <a:tblGrid>
                <a:gridCol w="2798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VOCABULARY</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1 - </a:t>
                      </a:r>
                      <a:r>
                        <a:rPr lang="en-GB" sz="1100">
                          <a:solidFill>
                            <a:schemeClr val="dk1"/>
                          </a:solidFill>
                          <a:latin typeface="Century Gothic"/>
                          <a:ea typeface="Century Gothic"/>
                          <a:cs typeface="Century Gothic"/>
                          <a:sym typeface="Century Gothic"/>
                        </a:rPr>
                        <a:t>the line a planet spins around</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2 - </a:t>
                      </a:r>
                      <a:r>
                        <a:rPr lang="en-GB" sz="1100">
                          <a:solidFill>
                            <a:schemeClr val="dk1"/>
                          </a:solidFill>
                          <a:latin typeface="Century Gothic"/>
                          <a:ea typeface="Century Gothic"/>
                          <a:cs typeface="Century Gothic"/>
                          <a:sym typeface="Century Gothic"/>
                        </a:rPr>
                        <a:t>leaning position</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3 - half of a sphere</a:t>
                      </a:r>
                      <a:endParaRPr sz="1100">
                        <a:solidFill>
                          <a:schemeClr val="dk1"/>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FFFFFF"/>
                    </a:solidFill>
                  </a:tcPr>
                </a:tc>
              </a:tr>
            </a:tbl>
          </a:graphicData>
        </a:graphic>
      </p:graphicFrame>
      <p:pic>
        <p:nvPicPr>
          <p:cNvPr id="187" name="Google Shape;187;p27"/>
          <p:cNvPicPr preferRelativeResize="0"/>
          <p:nvPr/>
        </p:nvPicPr>
        <p:blipFill>
          <a:blip r:embed="rId3">
            <a:alphaModFix/>
          </a:blip>
          <a:stretch>
            <a:fillRect/>
          </a:stretch>
        </p:blipFill>
        <p:spPr>
          <a:xfrm>
            <a:off x="1768138" y="3311600"/>
            <a:ext cx="3244525" cy="1643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8"/>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600">
                <a:solidFill>
                  <a:schemeClr val="lt1"/>
                </a:solidFill>
              </a:rPr>
              <a:t>We will explain why different seasons are experienced on Earth</a:t>
            </a:r>
            <a:endParaRPr>
              <a:solidFill>
                <a:schemeClr val="lt1"/>
              </a:solidFill>
            </a:endParaRPr>
          </a:p>
        </p:txBody>
      </p:sp>
      <p:graphicFrame>
        <p:nvGraphicFramePr>
          <p:cNvPr id="193" name="Google Shape;193;p28"/>
          <p:cNvGraphicFramePr/>
          <p:nvPr/>
        </p:nvGraphicFramePr>
        <p:xfrm>
          <a:off x="6685300" y="2106525"/>
          <a:ext cx="3000000" cy="3000000"/>
        </p:xfrm>
        <a:graphic>
          <a:graphicData uri="http://schemas.openxmlformats.org/drawingml/2006/table">
            <a:tbl>
              <a:tblPr>
                <a:noFill/>
                <a:tableStyleId>{E18592AF-6229-4014-B60C-9BE258B5AC11}</a:tableStyleId>
              </a:tblPr>
              <a:tblGrid>
                <a:gridCol w="2134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HINT</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93C47D"/>
                      </a:solidFill>
                      <a:prstDash val="solid"/>
                      <a:round/>
                      <a:headEnd len="sm" w="sm" type="none"/>
                      <a:tailEnd len="sm" w="sm" type="none"/>
                    </a:lnL>
                    <a:lnR cap="flat" cmpd="sng" w="9525">
                      <a:solidFill>
                        <a:srgbClr val="93C47D"/>
                      </a:solidFill>
                      <a:prstDash val="solid"/>
                      <a:round/>
                      <a:headEnd len="sm" w="sm" type="none"/>
                      <a:tailEnd len="sm" w="sm" type="none"/>
                    </a:lnR>
                    <a:lnT cap="flat" cmpd="sng" w="9525">
                      <a:solidFill>
                        <a:srgbClr val="93C47D"/>
                      </a:solidFill>
                      <a:prstDash val="solid"/>
                      <a:round/>
                      <a:headEnd len="sm" w="sm" type="none"/>
                      <a:tailEnd len="sm" w="sm" type="none"/>
                    </a:lnT>
                    <a:lnB cap="flat" cmpd="sng" w="9525">
                      <a:solidFill>
                        <a:srgbClr val="93C47D"/>
                      </a:solidFill>
                      <a:prstDash val="solid"/>
                      <a:round/>
                      <a:headEnd len="sm" w="sm" type="none"/>
                      <a:tailEnd len="sm" w="sm" type="none"/>
                    </a:lnB>
                    <a:solidFill>
                      <a:srgbClr val="6AA84F"/>
                    </a:solidFill>
                  </a:tcPr>
                </a:tc>
              </a:tr>
              <a:tr h="100000">
                <a:tc>
                  <a:txBody>
                    <a:bodyPr/>
                    <a:lstStyle/>
                    <a:p>
                      <a:pPr indent="0" lvl="0" marL="0" rtl="0" algn="l">
                        <a:spcBef>
                          <a:spcPts val="0"/>
                        </a:spcBef>
                        <a:spcAft>
                          <a:spcPts val="0"/>
                        </a:spcAft>
                        <a:buClr>
                          <a:schemeClr val="dk1"/>
                        </a:buClr>
                        <a:buSzPts val="1100"/>
                        <a:buFont typeface="Arial"/>
                        <a:buNone/>
                      </a:pPr>
                      <a:r>
                        <a:rPr lang="en-GB" sz="1100">
                          <a:solidFill>
                            <a:schemeClr val="dk1"/>
                          </a:solidFill>
                          <a:latin typeface="Century Gothic"/>
                          <a:ea typeface="Century Gothic"/>
                          <a:cs typeface="Century Gothic"/>
                          <a:sym typeface="Century Gothic"/>
                        </a:rPr>
                        <a:t>Remember that the </a:t>
                      </a:r>
                      <a:r>
                        <a:rPr b="1" lang="en-GB" sz="1100">
                          <a:solidFill>
                            <a:schemeClr val="dk1"/>
                          </a:solidFill>
                          <a:latin typeface="Century Gothic"/>
                          <a:ea typeface="Century Gothic"/>
                          <a:cs typeface="Century Gothic"/>
                          <a:sym typeface="Century Gothic"/>
                        </a:rPr>
                        <a:t>hemisphere₂</a:t>
                      </a:r>
                      <a:r>
                        <a:rPr lang="en-GB" sz="1100">
                          <a:solidFill>
                            <a:schemeClr val="dk1"/>
                          </a:solidFill>
                          <a:latin typeface="Century Gothic"/>
                          <a:ea typeface="Century Gothic"/>
                          <a:cs typeface="Century Gothic"/>
                          <a:sym typeface="Century Gothic"/>
                        </a:rPr>
                        <a:t> that experiences summer is closer to the sun. The hemisphere that experiences winter is further away from the sun.</a:t>
                      </a:r>
                      <a:endParaRPr sz="1100">
                        <a:latin typeface="Century Gothic"/>
                        <a:ea typeface="Century Gothic"/>
                        <a:cs typeface="Century Gothic"/>
                        <a:sym typeface="Century Gothic"/>
                      </a:endParaRPr>
                    </a:p>
                  </a:txBody>
                  <a:tcPr marT="91425" marB="91425" marR="91425" marL="91425">
                    <a:lnL cap="flat" cmpd="sng" w="9525">
                      <a:solidFill>
                        <a:srgbClr val="93C47D"/>
                      </a:solidFill>
                      <a:prstDash val="solid"/>
                      <a:round/>
                      <a:headEnd len="sm" w="sm" type="none"/>
                      <a:tailEnd len="sm" w="sm" type="none"/>
                    </a:lnL>
                    <a:lnR cap="flat" cmpd="sng" w="9525">
                      <a:solidFill>
                        <a:srgbClr val="93C47D"/>
                      </a:solidFill>
                      <a:prstDash val="solid"/>
                      <a:round/>
                      <a:headEnd len="sm" w="sm" type="none"/>
                      <a:tailEnd len="sm" w="sm" type="none"/>
                    </a:lnR>
                    <a:lnT cap="flat" cmpd="sng" w="9525">
                      <a:solidFill>
                        <a:srgbClr val="93C47D"/>
                      </a:solidFill>
                      <a:prstDash val="solid"/>
                      <a:round/>
                      <a:headEnd len="sm" w="sm" type="none"/>
                      <a:tailEnd len="sm" w="sm" type="none"/>
                    </a:lnT>
                    <a:lnB cap="flat" cmpd="sng" w="9525">
                      <a:solidFill>
                        <a:srgbClr val="93C47D"/>
                      </a:solidFill>
                      <a:prstDash val="solid"/>
                      <a:round/>
                      <a:headEnd len="sm" w="sm" type="none"/>
                      <a:tailEnd len="sm" w="sm" type="none"/>
                    </a:lnB>
                  </a:tcPr>
                </a:tc>
              </a:tr>
            </a:tbl>
          </a:graphicData>
        </a:graphic>
      </p:graphicFrame>
      <p:sp>
        <p:nvSpPr>
          <p:cNvPr id="194" name="Google Shape;194;p28"/>
          <p:cNvSpPr/>
          <p:nvPr/>
        </p:nvSpPr>
        <p:spPr>
          <a:xfrm>
            <a:off x="552550" y="858575"/>
            <a:ext cx="5896800" cy="22719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Draw a diagram explaining the seasons experienced on Earth. Include the following:</a:t>
            </a:r>
            <a:endParaRPr sz="1800">
              <a:latin typeface="Century Gothic"/>
              <a:ea typeface="Century Gothic"/>
              <a:cs typeface="Century Gothic"/>
              <a:sym typeface="Century Gothic"/>
            </a:endParaRPr>
          </a:p>
          <a:p>
            <a:pPr indent="-342900" lvl="1" marL="914400" rtl="0" algn="l">
              <a:spcBef>
                <a:spcPts val="0"/>
              </a:spcBef>
              <a:spcAft>
                <a:spcPts val="0"/>
              </a:spcAft>
              <a:buSzPts val="1800"/>
              <a:buFont typeface="Century Gothic"/>
              <a:buAutoNum type="alphaLcPeriod"/>
            </a:pPr>
            <a:r>
              <a:rPr lang="en-GB" sz="1800">
                <a:latin typeface="Century Gothic"/>
                <a:ea typeface="Century Gothic"/>
                <a:cs typeface="Century Gothic"/>
                <a:sym typeface="Century Gothic"/>
              </a:rPr>
              <a:t>Sun</a:t>
            </a:r>
            <a:endParaRPr sz="1800">
              <a:latin typeface="Century Gothic"/>
              <a:ea typeface="Century Gothic"/>
              <a:cs typeface="Century Gothic"/>
              <a:sym typeface="Century Gothic"/>
            </a:endParaRPr>
          </a:p>
          <a:p>
            <a:pPr indent="-342900" lvl="1" marL="914400" rtl="0" algn="l">
              <a:spcBef>
                <a:spcPts val="0"/>
              </a:spcBef>
              <a:spcAft>
                <a:spcPts val="0"/>
              </a:spcAft>
              <a:buSzPts val="1800"/>
              <a:buFont typeface="Century Gothic"/>
              <a:buAutoNum type="alphaLcPeriod"/>
            </a:pPr>
            <a:r>
              <a:rPr lang="en-GB" sz="1800">
                <a:latin typeface="Century Gothic"/>
                <a:ea typeface="Century Gothic"/>
                <a:cs typeface="Century Gothic"/>
                <a:sym typeface="Century Gothic"/>
              </a:rPr>
              <a:t>Earth</a:t>
            </a:r>
            <a:endParaRPr sz="1800">
              <a:latin typeface="Century Gothic"/>
              <a:ea typeface="Century Gothic"/>
              <a:cs typeface="Century Gothic"/>
              <a:sym typeface="Century Gothic"/>
            </a:endParaRPr>
          </a:p>
          <a:p>
            <a:pPr indent="-342900" lvl="1" marL="914400" rtl="0" algn="l">
              <a:spcBef>
                <a:spcPts val="0"/>
              </a:spcBef>
              <a:spcAft>
                <a:spcPts val="0"/>
              </a:spcAft>
              <a:buSzPts val="1800"/>
              <a:buFont typeface="Century Gothic"/>
              <a:buAutoNum type="alphaLcPeriod"/>
            </a:pPr>
            <a:r>
              <a:rPr lang="en-GB" sz="1800">
                <a:latin typeface="Century Gothic"/>
                <a:ea typeface="Century Gothic"/>
                <a:cs typeface="Century Gothic"/>
                <a:sym typeface="Century Gothic"/>
              </a:rPr>
              <a:t>Earth’s </a:t>
            </a:r>
            <a:r>
              <a:rPr b="1" lang="en-GB" sz="1800">
                <a:latin typeface="Century Gothic"/>
                <a:ea typeface="Century Gothic"/>
                <a:cs typeface="Century Gothic"/>
                <a:sym typeface="Century Gothic"/>
              </a:rPr>
              <a:t>axis₁</a:t>
            </a:r>
            <a:endParaRPr b="1" sz="1800">
              <a:latin typeface="Century Gothic"/>
              <a:ea typeface="Century Gothic"/>
              <a:cs typeface="Century Gothic"/>
              <a:sym typeface="Century Gothic"/>
            </a:endParaRPr>
          </a:p>
          <a:p>
            <a:pPr indent="-342900" lvl="1" marL="914400" rtl="0" algn="l">
              <a:spcBef>
                <a:spcPts val="0"/>
              </a:spcBef>
              <a:spcAft>
                <a:spcPts val="0"/>
              </a:spcAft>
              <a:buSzPts val="1800"/>
              <a:buFont typeface="Century Gothic"/>
              <a:buAutoNum type="alphaLcPeriod"/>
            </a:pPr>
            <a:r>
              <a:rPr lang="en-GB" sz="1800">
                <a:latin typeface="Century Gothic"/>
                <a:ea typeface="Century Gothic"/>
                <a:cs typeface="Century Gothic"/>
                <a:sym typeface="Century Gothic"/>
              </a:rPr>
              <a:t>December, March, June, September</a:t>
            </a:r>
            <a:endParaRPr sz="1800">
              <a:latin typeface="Century Gothic"/>
              <a:ea typeface="Century Gothic"/>
              <a:cs typeface="Century Gothic"/>
              <a:sym typeface="Century Gothic"/>
            </a:endParaRPr>
          </a:p>
          <a:p>
            <a:pPr indent="-342900" lvl="1" marL="914400" rtl="0" algn="l">
              <a:spcBef>
                <a:spcPts val="0"/>
              </a:spcBef>
              <a:spcAft>
                <a:spcPts val="0"/>
              </a:spcAft>
              <a:buSzPts val="1800"/>
              <a:buFont typeface="Century Gothic"/>
              <a:buAutoNum type="alphaLcPeriod"/>
            </a:pPr>
            <a:r>
              <a:rPr lang="en-GB" sz="1800">
                <a:latin typeface="Century Gothic"/>
                <a:ea typeface="Century Gothic"/>
                <a:cs typeface="Century Gothic"/>
                <a:sym typeface="Century Gothic"/>
              </a:rPr>
              <a:t>Summer, Autumn, Winter, Spring</a:t>
            </a:r>
            <a:endParaRPr sz="1800">
              <a:latin typeface="Century Gothic"/>
              <a:ea typeface="Century Gothic"/>
              <a:cs typeface="Century Gothic"/>
              <a:sym typeface="Century Gothic"/>
            </a:endParaRPr>
          </a:p>
        </p:txBody>
      </p:sp>
      <p:pic>
        <p:nvPicPr>
          <p:cNvPr id="195" name="Google Shape;195;p28"/>
          <p:cNvPicPr preferRelativeResize="0"/>
          <p:nvPr/>
        </p:nvPicPr>
        <p:blipFill>
          <a:blip r:embed="rId3">
            <a:alphaModFix/>
          </a:blip>
          <a:stretch>
            <a:fillRect/>
          </a:stretch>
        </p:blipFill>
        <p:spPr>
          <a:xfrm>
            <a:off x="1240850" y="3619153"/>
            <a:ext cx="1179200" cy="1179200"/>
          </a:xfrm>
          <a:prstGeom prst="rect">
            <a:avLst/>
          </a:prstGeom>
          <a:noFill/>
          <a:ln>
            <a:noFill/>
          </a:ln>
        </p:spPr>
      </p:pic>
      <p:pic>
        <p:nvPicPr>
          <p:cNvPr id="196" name="Google Shape;196;p28"/>
          <p:cNvPicPr preferRelativeResize="0"/>
          <p:nvPr/>
        </p:nvPicPr>
        <p:blipFill>
          <a:blip r:embed="rId4">
            <a:alphaModFix/>
          </a:blip>
          <a:stretch>
            <a:fillRect/>
          </a:stretch>
        </p:blipFill>
        <p:spPr>
          <a:xfrm>
            <a:off x="2695875" y="2920975"/>
            <a:ext cx="2399251" cy="2399299"/>
          </a:xfrm>
          <a:prstGeom prst="rect">
            <a:avLst/>
          </a:prstGeom>
          <a:noFill/>
          <a:ln>
            <a:noFill/>
          </a:ln>
        </p:spPr>
      </p:pic>
      <p:graphicFrame>
        <p:nvGraphicFramePr>
          <p:cNvPr id="197" name="Google Shape;197;p28"/>
          <p:cNvGraphicFramePr/>
          <p:nvPr/>
        </p:nvGraphicFramePr>
        <p:xfrm>
          <a:off x="6133375" y="4088500"/>
          <a:ext cx="3000000" cy="3000000"/>
        </p:xfrm>
        <a:graphic>
          <a:graphicData uri="http://schemas.openxmlformats.org/drawingml/2006/table">
            <a:tbl>
              <a:tblPr>
                <a:noFill/>
                <a:tableStyleId>{E18592AF-6229-4014-B60C-9BE258B5AC11}</a:tableStyleId>
              </a:tblPr>
              <a:tblGrid>
                <a:gridCol w="2798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VOCABULARY</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1 - </a:t>
                      </a:r>
                      <a:r>
                        <a:rPr lang="en-GB" sz="1100">
                          <a:solidFill>
                            <a:schemeClr val="dk1"/>
                          </a:solidFill>
                          <a:latin typeface="Century Gothic"/>
                          <a:ea typeface="Century Gothic"/>
                          <a:cs typeface="Century Gothic"/>
                          <a:sym typeface="Century Gothic"/>
                        </a:rPr>
                        <a:t>line a planet spins around</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2 - half of a sphere</a:t>
                      </a:r>
                      <a:endParaRPr sz="1100">
                        <a:solidFill>
                          <a:schemeClr val="dk1"/>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9"/>
          <p:cNvSpPr txBox="1"/>
          <p:nvPr>
            <p:ph idx="1" type="body"/>
          </p:nvPr>
        </p:nvSpPr>
        <p:spPr>
          <a:xfrm>
            <a:off x="497975" y="2892375"/>
            <a:ext cx="5198100" cy="2012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GB">
                <a:solidFill>
                  <a:schemeClr val="dk1"/>
                </a:solidFill>
              </a:rPr>
              <a:t>We will describe the axial tilt of the Earth</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We will model₁ the movements of the Earth around the sun to explain the seasons</a:t>
            </a:r>
            <a:endParaRPr/>
          </a:p>
        </p:txBody>
      </p:sp>
      <p:sp>
        <p:nvSpPr>
          <p:cNvPr id="203" name="Google Shape;203;p29"/>
          <p:cNvSpPr txBox="1"/>
          <p:nvPr>
            <p:ph type="title"/>
          </p:nvPr>
        </p:nvSpPr>
        <p:spPr>
          <a:xfrm>
            <a:off x="532075" y="477525"/>
            <a:ext cx="5061600" cy="18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3600">
                <a:solidFill>
                  <a:schemeClr val="lt1"/>
                </a:solidFill>
              </a:rPr>
              <a:t>We will explain why different seasons are experienced on Earth</a:t>
            </a:r>
            <a:endParaRPr/>
          </a:p>
        </p:txBody>
      </p:sp>
      <p:graphicFrame>
        <p:nvGraphicFramePr>
          <p:cNvPr id="204" name="Google Shape;204;p29"/>
          <p:cNvGraphicFramePr/>
          <p:nvPr/>
        </p:nvGraphicFramePr>
        <p:xfrm>
          <a:off x="6516150" y="4154275"/>
          <a:ext cx="3000000" cy="3000000"/>
        </p:xfrm>
        <a:graphic>
          <a:graphicData uri="http://schemas.openxmlformats.org/drawingml/2006/table">
            <a:tbl>
              <a:tblPr>
                <a:noFill/>
                <a:tableStyleId>{E18592AF-6229-4014-B60C-9BE258B5AC11}</a:tableStyleId>
              </a:tblPr>
              <a:tblGrid>
                <a:gridCol w="241977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Check Success Criteria.</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graphicFrame>
        <p:nvGraphicFramePr>
          <p:cNvPr id="205" name="Google Shape;205;p29"/>
          <p:cNvGraphicFramePr/>
          <p:nvPr/>
        </p:nvGraphicFramePr>
        <p:xfrm>
          <a:off x="6516150" y="3182875"/>
          <a:ext cx="3000000" cy="3000000"/>
        </p:xfrm>
        <a:graphic>
          <a:graphicData uri="http://schemas.openxmlformats.org/drawingml/2006/table">
            <a:tbl>
              <a:tblPr>
                <a:noFill/>
                <a:tableStyleId>{E18592AF-6229-4014-B60C-9BE258B5AC11}</a:tableStyleId>
              </a:tblPr>
              <a:tblGrid>
                <a:gridCol w="2415700"/>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VOCABULARY</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100000">
                <a:tc>
                  <a:txBody>
                    <a:bodyPr/>
                    <a:lstStyle/>
                    <a:p>
                      <a:pPr indent="0" lvl="0" marL="0" rtl="0" algn="l">
                        <a:spcBef>
                          <a:spcPts val="0"/>
                        </a:spcBef>
                        <a:spcAft>
                          <a:spcPts val="0"/>
                        </a:spcAft>
                        <a:buClr>
                          <a:schemeClr val="dk1"/>
                        </a:buClr>
                        <a:buSzPts val="1100"/>
                        <a:buFont typeface="Arial"/>
                        <a:buNone/>
                      </a:pPr>
                      <a:r>
                        <a:rPr lang="en-GB" sz="1100">
                          <a:solidFill>
                            <a:schemeClr val="dk1"/>
                          </a:solidFill>
                          <a:latin typeface="Century Gothic"/>
                          <a:ea typeface="Century Gothic"/>
                          <a:cs typeface="Century Gothic"/>
                          <a:sym typeface="Century Gothic"/>
                        </a:rPr>
                        <a:t>1 - to produce a representation (e.g. drawing)</a:t>
                      </a:r>
                      <a:endParaRPr sz="1100">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3"/>
          <p:cNvSpPr txBox="1"/>
          <p:nvPr>
            <p:ph idx="4294967295" type="body"/>
          </p:nvPr>
        </p:nvSpPr>
        <p:spPr>
          <a:xfrm>
            <a:off x="709450" y="566200"/>
            <a:ext cx="5123100" cy="409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400">
                <a:latin typeface="Century Gothic"/>
                <a:ea typeface="Century Gothic"/>
                <a:cs typeface="Century Gothic"/>
                <a:sym typeface="Century Gothic"/>
              </a:rPr>
              <a:t>On your whiteboards, draw a diagram showing night and day on Earth. Include the sun in your diagram.</a:t>
            </a:r>
            <a:endParaRPr sz="2400">
              <a:latin typeface="Century Gothic"/>
              <a:ea typeface="Century Gothic"/>
              <a:cs typeface="Century Gothic"/>
              <a:sym typeface="Century Gothic"/>
            </a:endParaRPr>
          </a:p>
        </p:txBody>
      </p:sp>
      <p:pic>
        <p:nvPicPr>
          <p:cNvPr id="77" name="Google Shape;77;p13"/>
          <p:cNvPicPr preferRelativeResize="0"/>
          <p:nvPr/>
        </p:nvPicPr>
        <p:blipFill>
          <a:blip r:embed="rId3">
            <a:alphaModFix/>
          </a:blip>
          <a:stretch>
            <a:fillRect/>
          </a:stretch>
        </p:blipFill>
        <p:spPr>
          <a:xfrm>
            <a:off x="4676750" y="2419673"/>
            <a:ext cx="2112100" cy="2112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4"/>
          <p:cNvSpPr txBox="1"/>
          <p:nvPr>
            <p:ph idx="1" type="body"/>
          </p:nvPr>
        </p:nvSpPr>
        <p:spPr>
          <a:xfrm>
            <a:off x="499650" y="566200"/>
            <a:ext cx="8457300" cy="409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Repeat the opposite word/phrase.</a:t>
            </a:r>
            <a:endParaRPr sz="2400"/>
          </a:p>
          <a:p>
            <a:pPr indent="0" lvl="0" marL="0" rtl="0" algn="l">
              <a:spcBef>
                <a:spcPts val="1600"/>
              </a:spcBef>
              <a:spcAft>
                <a:spcPts val="0"/>
              </a:spcAft>
              <a:buNone/>
            </a:pPr>
            <a:r>
              <a:rPr lang="en-GB" sz="4800"/>
              <a:t>ORBIT</a:t>
            </a:r>
            <a:endParaRPr sz="4800"/>
          </a:p>
          <a:p>
            <a:pPr indent="0" lvl="0" marL="0" rtl="0" algn="r">
              <a:spcBef>
                <a:spcPts val="0"/>
              </a:spcBef>
              <a:spcAft>
                <a:spcPts val="1600"/>
              </a:spcAft>
              <a:buNone/>
            </a:pPr>
            <a:r>
              <a:rPr lang="en-GB" sz="4800">
                <a:solidFill>
                  <a:srgbClr val="0B5394"/>
                </a:solidFill>
              </a:rPr>
              <a:t>PATH AROUND AN OBJECT</a:t>
            </a:r>
            <a:endParaRPr sz="4800">
              <a:solidFill>
                <a:srgbClr val="0B539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5"/>
          <p:cNvSpPr txBox="1"/>
          <p:nvPr>
            <p:ph idx="1" type="body"/>
          </p:nvPr>
        </p:nvSpPr>
        <p:spPr>
          <a:xfrm>
            <a:off x="499650" y="566200"/>
            <a:ext cx="8457300" cy="409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Repeat the opposite word/phrase.</a:t>
            </a:r>
            <a:endParaRPr sz="2400"/>
          </a:p>
          <a:p>
            <a:pPr indent="0" lvl="0" marL="0" rtl="0" algn="l">
              <a:spcBef>
                <a:spcPts val="1600"/>
              </a:spcBef>
              <a:spcAft>
                <a:spcPts val="0"/>
              </a:spcAft>
              <a:buNone/>
            </a:pPr>
            <a:r>
              <a:rPr lang="en-GB" sz="4800"/>
              <a:t>AXIS</a:t>
            </a:r>
            <a:endParaRPr sz="4800"/>
          </a:p>
          <a:p>
            <a:pPr indent="0" lvl="0" marL="0" rtl="0" algn="r">
              <a:spcBef>
                <a:spcPts val="0"/>
              </a:spcBef>
              <a:spcAft>
                <a:spcPts val="1600"/>
              </a:spcAft>
              <a:buNone/>
            </a:pPr>
            <a:r>
              <a:rPr lang="en-GB" sz="4800">
                <a:solidFill>
                  <a:srgbClr val="0B5394"/>
                </a:solidFill>
              </a:rPr>
              <a:t>LINE OF ROTATION</a:t>
            </a:r>
            <a:endParaRPr sz="4800">
              <a:solidFill>
                <a:srgbClr val="0B539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6"/>
          <p:cNvSpPr txBox="1"/>
          <p:nvPr>
            <p:ph idx="1" type="body"/>
          </p:nvPr>
        </p:nvSpPr>
        <p:spPr>
          <a:xfrm>
            <a:off x="499650" y="566200"/>
            <a:ext cx="8457300" cy="409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Repeat the opposite word/phrase.</a:t>
            </a:r>
            <a:endParaRPr sz="2400"/>
          </a:p>
          <a:p>
            <a:pPr indent="0" lvl="0" marL="0" rtl="0" algn="l">
              <a:spcBef>
                <a:spcPts val="1600"/>
              </a:spcBef>
              <a:spcAft>
                <a:spcPts val="0"/>
              </a:spcAft>
              <a:buNone/>
            </a:pPr>
            <a:r>
              <a:rPr lang="en-GB" sz="4800"/>
              <a:t>ROTATION</a:t>
            </a:r>
            <a:endParaRPr sz="4800"/>
          </a:p>
          <a:p>
            <a:pPr indent="0" lvl="0" marL="0" rtl="0" algn="r">
              <a:spcBef>
                <a:spcPts val="0"/>
              </a:spcBef>
              <a:spcAft>
                <a:spcPts val="0"/>
              </a:spcAft>
              <a:buNone/>
            </a:pPr>
            <a:r>
              <a:rPr lang="en-GB" sz="4800">
                <a:solidFill>
                  <a:srgbClr val="0B5394"/>
                </a:solidFill>
              </a:rPr>
              <a:t>SPIN ON AXIS</a:t>
            </a:r>
            <a:endParaRPr sz="4800">
              <a:solidFill>
                <a:srgbClr val="0B5394"/>
              </a:solidFill>
            </a:endParaRPr>
          </a:p>
          <a:p>
            <a:pPr indent="0" lvl="0" marL="0" rtl="0" algn="r">
              <a:spcBef>
                <a:spcPts val="1600"/>
              </a:spcBef>
              <a:spcAft>
                <a:spcPts val="1600"/>
              </a:spcAft>
              <a:buNone/>
            </a:pPr>
            <a:r>
              <a:rPr lang="en-GB" sz="4800">
                <a:solidFill>
                  <a:schemeClr val="accent5"/>
                </a:solidFill>
              </a:rPr>
              <a:t>1 DAY OR 24 HOURS</a:t>
            </a:r>
            <a:endParaRPr sz="4800">
              <a:solidFill>
                <a:schemeClr val="accent5"/>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7"/>
          <p:cNvSpPr txBox="1"/>
          <p:nvPr>
            <p:ph idx="1" type="body"/>
          </p:nvPr>
        </p:nvSpPr>
        <p:spPr>
          <a:xfrm>
            <a:off x="499650" y="566200"/>
            <a:ext cx="8457300" cy="409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Repeat the opposite word/phrase.</a:t>
            </a:r>
            <a:endParaRPr sz="2400"/>
          </a:p>
          <a:p>
            <a:pPr indent="0" lvl="0" marL="0" rtl="0" algn="l">
              <a:spcBef>
                <a:spcPts val="1600"/>
              </a:spcBef>
              <a:spcAft>
                <a:spcPts val="0"/>
              </a:spcAft>
              <a:buNone/>
            </a:pPr>
            <a:r>
              <a:rPr lang="en-GB" sz="4800"/>
              <a:t>REVOLUTION</a:t>
            </a:r>
            <a:endParaRPr sz="4800"/>
          </a:p>
          <a:p>
            <a:pPr indent="0" lvl="0" marL="0" rtl="0" algn="r">
              <a:spcBef>
                <a:spcPts val="0"/>
              </a:spcBef>
              <a:spcAft>
                <a:spcPts val="0"/>
              </a:spcAft>
              <a:buNone/>
            </a:pPr>
            <a:r>
              <a:rPr lang="en-GB" sz="4800">
                <a:solidFill>
                  <a:srgbClr val="0B5394"/>
                </a:solidFill>
              </a:rPr>
              <a:t>SINGLE ORBIT</a:t>
            </a:r>
            <a:endParaRPr sz="4800">
              <a:solidFill>
                <a:srgbClr val="0B5394"/>
              </a:solidFill>
            </a:endParaRPr>
          </a:p>
          <a:p>
            <a:pPr indent="0" lvl="0" marL="0" rtl="0" algn="r">
              <a:spcBef>
                <a:spcPts val="1600"/>
              </a:spcBef>
              <a:spcAft>
                <a:spcPts val="1600"/>
              </a:spcAft>
              <a:buClr>
                <a:schemeClr val="dk1"/>
              </a:buClr>
              <a:buSzPts val="1100"/>
              <a:buFont typeface="Arial"/>
              <a:buNone/>
            </a:pPr>
            <a:r>
              <a:rPr lang="en-GB" sz="4800">
                <a:solidFill>
                  <a:schemeClr val="accent5"/>
                </a:solidFill>
              </a:rPr>
              <a:t>1 YEAR OR 365.25 DAYS</a:t>
            </a:r>
            <a:endParaRPr sz="4800">
              <a:solidFill>
                <a:srgbClr val="0B539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pic>
        <p:nvPicPr>
          <p:cNvPr id="102" name="Google Shape;102;p18"/>
          <p:cNvPicPr preferRelativeResize="0"/>
          <p:nvPr/>
        </p:nvPicPr>
        <p:blipFill rotWithShape="1">
          <a:blip r:embed="rId3">
            <a:alphaModFix/>
          </a:blip>
          <a:srcRect b="0" l="2372" r="0" t="0"/>
          <a:stretch/>
        </p:blipFill>
        <p:spPr>
          <a:xfrm>
            <a:off x="4817875" y="1594125"/>
            <a:ext cx="4133850" cy="3175725"/>
          </a:xfrm>
          <a:prstGeom prst="rect">
            <a:avLst/>
          </a:prstGeom>
          <a:noFill/>
          <a:ln>
            <a:noFill/>
          </a:ln>
        </p:spPr>
      </p:pic>
      <p:pic>
        <p:nvPicPr>
          <p:cNvPr id="103" name="Google Shape;103;p18"/>
          <p:cNvPicPr preferRelativeResize="0"/>
          <p:nvPr/>
        </p:nvPicPr>
        <p:blipFill>
          <a:blip r:embed="rId4">
            <a:alphaModFix/>
          </a:blip>
          <a:stretch>
            <a:fillRect/>
          </a:stretch>
        </p:blipFill>
        <p:spPr>
          <a:xfrm>
            <a:off x="898225" y="1594137"/>
            <a:ext cx="4234309" cy="3175725"/>
          </a:xfrm>
          <a:prstGeom prst="rect">
            <a:avLst/>
          </a:prstGeom>
          <a:noFill/>
          <a:ln>
            <a:noFill/>
          </a:ln>
        </p:spPr>
      </p:pic>
      <p:sp>
        <p:nvSpPr>
          <p:cNvPr id="104" name="Google Shape;104;p18"/>
          <p:cNvSpPr txBox="1"/>
          <p:nvPr>
            <p:ph idx="1" type="body"/>
          </p:nvPr>
        </p:nvSpPr>
        <p:spPr>
          <a:xfrm>
            <a:off x="709450" y="566200"/>
            <a:ext cx="6459600" cy="4097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GB"/>
              <a:t>Which of the diagrams show a </a:t>
            </a:r>
            <a:r>
              <a:rPr b="1" lang="en-GB"/>
              <a:t>rotation</a:t>
            </a:r>
            <a:r>
              <a:rPr lang="en-GB"/>
              <a:t>?</a:t>
            </a:r>
            <a:endParaRPr/>
          </a:p>
          <a:p>
            <a:pPr indent="-342900" lvl="0" marL="457200" rtl="0" algn="l">
              <a:spcBef>
                <a:spcPts val="0"/>
              </a:spcBef>
              <a:spcAft>
                <a:spcPts val="0"/>
              </a:spcAft>
              <a:buSzPts val="1800"/>
              <a:buAutoNum type="arabicPeriod"/>
            </a:pPr>
            <a:r>
              <a:rPr lang="en-GB"/>
              <a:t>Which of the diagrams show a </a:t>
            </a:r>
            <a:r>
              <a:rPr b="1" lang="en-GB"/>
              <a:t>revolution</a:t>
            </a:r>
            <a:r>
              <a:rPr lang="en-GB"/>
              <a:t>?</a:t>
            </a:r>
            <a:endParaRPr/>
          </a:p>
          <a:p>
            <a:pPr indent="0" lvl="0" marL="0" rtl="0" algn="l">
              <a:spcBef>
                <a:spcPts val="1600"/>
              </a:spcBef>
              <a:spcAft>
                <a:spcPts val="1600"/>
              </a:spcAft>
              <a:buNone/>
            </a:pPr>
            <a:br>
              <a:rPr lang="en-GB"/>
            </a:br>
            <a:r>
              <a:rPr lang="en-GB"/>
              <a:t>	</a:t>
            </a:r>
            <a:r>
              <a:rPr b="1" lang="en-GB">
                <a:solidFill>
                  <a:srgbClr val="FFFFFF"/>
                </a:solidFill>
              </a:rPr>
              <a:t>A</a:t>
            </a:r>
            <a:r>
              <a:rPr lang="en-GB">
                <a:solidFill>
                  <a:srgbClr val="FFFFFF"/>
                </a:solidFill>
              </a:rPr>
              <a:t>									</a:t>
            </a:r>
            <a:r>
              <a:rPr b="1" lang="en-GB">
                <a:solidFill>
                  <a:srgbClr val="FFFFFF"/>
                </a:solidFill>
              </a:rPr>
              <a:t>B</a:t>
            </a:r>
            <a:endParaRPr b="1">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9"/>
          <p:cNvSpPr txBox="1"/>
          <p:nvPr>
            <p:ph idx="1" type="body"/>
          </p:nvPr>
        </p:nvSpPr>
        <p:spPr>
          <a:xfrm>
            <a:off x="709450" y="566200"/>
            <a:ext cx="6224700" cy="409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Match the word with its meaning.</a:t>
            </a:r>
            <a:endParaRPr sz="2400"/>
          </a:p>
          <a:p>
            <a:pPr indent="-381000" lvl="0" marL="457200" rtl="0" algn="l">
              <a:lnSpc>
                <a:spcPct val="150000"/>
              </a:lnSpc>
              <a:spcBef>
                <a:spcPts val="1600"/>
              </a:spcBef>
              <a:spcAft>
                <a:spcPts val="0"/>
              </a:spcAft>
              <a:buSzPts val="2400"/>
              <a:buAutoNum type="arabicPeriod"/>
            </a:pPr>
            <a:r>
              <a:rPr lang="en-GB" sz="2400"/>
              <a:t>Axis</a:t>
            </a:r>
            <a:endParaRPr sz="2400"/>
          </a:p>
          <a:p>
            <a:pPr indent="-381000" lvl="0" marL="457200" rtl="0" algn="l">
              <a:lnSpc>
                <a:spcPct val="150000"/>
              </a:lnSpc>
              <a:spcBef>
                <a:spcPts val="0"/>
              </a:spcBef>
              <a:spcAft>
                <a:spcPts val="0"/>
              </a:spcAft>
              <a:buSzPts val="2400"/>
              <a:buAutoNum type="arabicPeriod"/>
            </a:pPr>
            <a:r>
              <a:rPr lang="en-GB" sz="2400"/>
              <a:t>Rotation</a:t>
            </a:r>
            <a:endParaRPr sz="2400"/>
          </a:p>
          <a:p>
            <a:pPr indent="-381000" lvl="0" marL="457200" rtl="0" algn="l">
              <a:lnSpc>
                <a:spcPct val="150000"/>
              </a:lnSpc>
              <a:spcBef>
                <a:spcPts val="0"/>
              </a:spcBef>
              <a:spcAft>
                <a:spcPts val="0"/>
              </a:spcAft>
              <a:buSzPts val="2400"/>
              <a:buAutoNum type="arabicPeriod"/>
            </a:pPr>
            <a:r>
              <a:rPr lang="en-GB" sz="2400"/>
              <a:t>Revolution</a:t>
            </a:r>
            <a:endParaRPr sz="2400"/>
          </a:p>
          <a:p>
            <a:pPr indent="-381000" lvl="0" marL="457200" rtl="0" algn="l">
              <a:lnSpc>
                <a:spcPct val="150000"/>
              </a:lnSpc>
              <a:spcBef>
                <a:spcPts val="0"/>
              </a:spcBef>
              <a:spcAft>
                <a:spcPts val="0"/>
              </a:spcAft>
              <a:buSzPts val="2400"/>
              <a:buAutoNum type="arabicPeriod"/>
            </a:pPr>
            <a:r>
              <a:rPr lang="en-GB" sz="2400"/>
              <a:t>Solar</a:t>
            </a:r>
            <a:endParaRPr sz="2400"/>
          </a:p>
        </p:txBody>
      </p:sp>
      <p:sp>
        <p:nvSpPr>
          <p:cNvPr id="110" name="Google Shape;110;p19"/>
          <p:cNvSpPr txBox="1"/>
          <p:nvPr>
            <p:ph idx="1" type="body"/>
          </p:nvPr>
        </p:nvSpPr>
        <p:spPr>
          <a:xfrm>
            <a:off x="4270100" y="566200"/>
            <a:ext cx="4233600" cy="4097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a:p>
            <a:pPr indent="-381000" lvl="0" marL="457200" rtl="0" algn="l">
              <a:lnSpc>
                <a:spcPct val="150000"/>
              </a:lnSpc>
              <a:spcBef>
                <a:spcPts val="1600"/>
              </a:spcBef>
              <a:spcAft>
                <a:spcPts val="0"/>
              </a:spcAft>
              <a:buSzPts val="2400"/>
              <a:buAutoNum type="alphaUcPeriod"/>
            </a:pPr>
            <a:r>
              <a:rPr lang="en-GB" sz="2400"/>
              <a:t>Related to the sun</a:t>
            </a:r>
            <a:endParaRPr sz="2400"/>
          </a:p>
          <a:p>
            <a:pPr indent="-381000" lvl="0" marL="457200" rtl="0" algn="l">
              <a:lnSpc>
                <a:spcPct val="150000"/>
              </a:lnSpc>
              <a:spcBef>
                <a:spcPts val="0"/>
              </a:spcBef>
              <a:spcAft>
                <a:spcPts val="0"/>
              </a:spcAft>
              <a:buSzPts val="2400"/>
              <a:buAutoNum type="alphaUcPeriod"/>
            </a:pPr>
            <a:r>
              <a:rPr lang="en-GB" sz="2400"/>
              <a:t>The spinning on an axis</a:t>
            </a:r>
            <a:endParaRPr sz="2400"/>
          </a:p>
          <a:p>
            <a:pPr indent="-381000" lvl="0" marL="457200" rtl="0" algn="l">
              <a:lnSpc>
                <a:spcPct val="150000"/>
              </a:lnSpc>
              <a:spcBef>
                <a:spcPts val="0"/>
              </a:spcBef>
              <a:spcAft>
                <a:spcPts val="0"/>
              </a:spcAft>
              <a:buSzPts val="2400"/>
              <a:buAutoNum type="alphaUcPeriod"/>
            </a:pPr>
            <a:r>
              <a:rPr lang="en-GB" sz="2400"/>
              <a:t>The line of rotation</a:t>
            </a:r>
            <a:endParaRPr sz="2400"/>
          </a:p>
          <a:p>
            <a:pPr indent="-381000" lvl="0" marL="457200" rtl="0" algn="l">
              <a:lnSpc>
                <a:spcPct val="150000"/>
              </a:lnSpc>
              <a:spcBef>
                <a:spcPts val="0"/>
              </a:spcBef>
              <a:spcAft>
                <a:spcPts val="0"/>
              </a:spcAft>
              <a:buSzPts val="2400"/>
              <a:buAutoNum type="alphaUcPeriod"/>
            </a:pPr>
            <a:r>
              <a:rPr lang="en-GB" sz="2400"/>
              <a:t>A single orbit</a:t>
            </a:r>
            <a:endParaRPr sz="2400"/>
          </a:p>
        </p:txBody>
      </p:sp>
      <p:pic>
        <p:nvPicPr>
          <p:cNvPr id="111" name="Google Shape;111;p19"/>
          <p:cNvPicPr preferRelativeResize="0"/>
          <p:nvPr/>
        </p:nvPicPr>
        <p:blipFill rotWithShape="1">
          <a:blip r:embed="rId3">
            <a:alphaModFix/>
          </a:blip>
          <a:srcRect b="32632" l="0" r="0" t="0"/>
          <a:stretch/>
        </p:blipFill>
        <p:spPr>
          <a:xfrm>
            <a:off x="1555175" y="2926325"/>
            <a:ext cx="3291050" cy="2217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0"/>
          <p:cNvSpPr txBox="1"/>
          <p:nvPr>
            <p:ph idx="1" type="body"/>
          </p:nvPr>
        </p:nvSpPr>
        <p:spPr>
          <a:xfrm>
            <a:off x="497975" y="2892375"/>
            <a:ext cx="5770500" cy="2012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GB"/>
              <a:t>We will define axis.</a:t>
            </a:r>
            <a:endParaRPr/>
          </a:p>
          <a:p>
            <a:pPr indent="-342900" lvl="0" marL="457200" rtl="0" algn="l">
              <a:spcBef>
                <a:spcPts val="0"/>
              </a:spcBef>
              <a:spcAft>
                <a:spcPts val="0"/>
              </a:spcAft>
              <a:buSzPts val="1800"/>
              <a:buChar char="●"/>
            </a:pPr>
            <a:r>
              <a:rPr lang="en-GB"/>
              <a:t>We will define tilt.</a:t>
            </a:r>
            <a:endParaRPr/>
          </a:p>
          <a:p>
            <a:pPr indent="-342900" lvl="0" marL="457200" rtl="0" algn="l">
              <a:spcBef>
                <a:spcPts val="0"/>
              </a:spcBef>
              <a:spcAft>
                <a:spcPts val="0"/>
              </a:spcAft>
              <a:buSzPts val="1800"/>
              <a:buChar char="●"/>
            </a:pPr>
            <a:r>
              <a:rPr lang="en-GB"/>
              <a:t>We </a:t>
            </a:r>
            <a:r>
              <a:rPr lang="en-GB"/>
              <a:t>will use diagrams to model₁ the movements of the Earth during the seasons.</a:t>
            </a:r>
            <a:endParaRPr/>
          </a:p>
        </p:txBody>
      </p:sp>
      <p:sp>
        <p:nvSpPr>
          <p:cNvPr id="117" name="Google Shape;117;p20"/>
          <p:cNvSpPr txBox="1"/>
          <p:nvPr>
            <p:ph type="title"/>
          </p:nvPr>
        </p:nvSpPr>
        <p:spPr>
          <a:xfrm>
            <a:off x="532075" y="477525"/>
            <a:ext cx="5061600" cy="18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600"/>
              <a:t>We will explain why different seasons are experienced on Earth</a:t>
            </a:r>
            <a:r>
              <a:rPr lang="en-GB" sz="3000"/>
              <a:t> </a:t>
            </a:r>
            <a:endParaRPr sz="3000"/>
          </a:p>
        </p:txBody>
      </p:sp>
      <p:graphicFrame>
        <p:nvGraphicFramePr>
          <p:cNvPr id="118" name="Google Shape;118;p20"/>
          <p:cNvGraphicFramePr/>
          <p:nvPr/>
        </p:nvGraphicFramePr>
        <p:xfrm>
          <a:off x="6693450" y="4023650"/>
          <a:ext cx="3000000" cy="3000000"/>
        </p:xfrm>
        <a:graphic>
          <a:graphicData uri="http://schemas.openxmlformats.org/drawingml/2006/table">
            <a:tbl>
              <a:tblPr>
                <a:noFill/>
                <a:tableStyleId>{E18592AF-6229-4014-B60C-9BE258B5AC11}</a:tableStyleId>
              </a:tblPr>
              <a:tblGrid>
                <a:gridCol w="2271400"/>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DECLARE THE OBJECTIVE</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526825">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Read the learning objective to your partner.</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graphicFrame>
        <p:nvGraphicFramePr>
          <p:cNvPr id="119" name="Google Shape;119;p20"/>
          <p:cNvGraphicFramePr/>
          <p:nvPr/>
        </p:nvGraphicFramePr>
        <p:xfrm>
          <a:off x="6693450" y="2968100"/>
          <a:ext cx="3000000" cy="3000000"/>
        </p:xfrm>
        <a:graphic>
          <a:graphicData uri="http://schemas.openxmlformats.org/drawingml/2006/table">
            <a:tbl>
              <a:tblPr>
                <a:noFill/>
                <a:tableStyleId>{E18592AF-6229-4014-B60C-9BE258B5AC11}</a:tableStyleId>
              </a:tblPr>
              <a:tblGrid>
                <a:gridCol w="2271400"/>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Vocabulary</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1 - to produce a representation (e.g. drawing)</a:t>
                      </a:r>
                      <a:endParaRPr sz="1100">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bl>
          </a:graphicData>
        </a:graphic>
      </p:graphicFrame>
      <p:graphicFrame>
        <p:nvGraphicFramePr>
          <p:cNvPr id="120" name="Google Shape;120;p20"/>
          <p:cNvGraphicFramePr/>
          <p:nvPr/>
        </p:nvGraphicFramePr>
        <p:xfrm>
          <a:off x="7603350" y="229425"/>
          <a:ext cx="3000000" cy="3000000"/>
        </p:xfrm>
        <a:graphic>
          <a:graphicData uri="http://schemas.openxmlformats.org/drawingml/2006/table">
            <a:tbl>
              <a:tblPr>
                <a:noFill/>
                <a:tableStyleId>{E18592AF-6229-4014-B60C-9BE258B5AC11}</a:tableStyleId>
              </a:tblPr>
              <a:tblGrid>
                <a:gridCol w="12245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TRACK WITH ME</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bl>
          </a:graphicData>
        </a:graphic>
      </p:graphicFrame>
      <p:graphicFrame>
        <p:nvGraphicFramePr>
          <p:cNvPr id="121" name="Google Shape;121;p20"/>
          <p:cNvGraphicFramePr/>
          <p:nvPr/>
        </p:nvGraphicFramePr>
        <p:xfrm>
          <a:off x="7603350" y="738925"/>
          <a:ext cx="3000000" cy="3000000"/>
        </p:xfrm>
        <a:graphic>
          <a:graphicData uri="http://schemas.openxmlformats.org/drawingml/2006/table">
            <a:tbl>
              <a:tblPr>
                <a:noFill/>
                <a:tableStyleId>{E18592AF-6229-4014-B60C-9BE258B5AC11}</a:tableStyleId>
              </a:tblPr>
              <a:tblGrid>
                <a:gridCol w="12245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READ</a:t>
                      </a:r>
                      <a:r>
                        <a:rPr b="1" lang="en-GB" sz="1100">
                          <a:solidFill>
                            <a:srgbClr val="FFFFFF"/>
                          </a:solidFill>
                          <a:latin typeface="Century Gothic"/>
                          <a:ea typeface="Century Gothic"/>
                          <a:cs typeface="Century Gothic"/>
                          <a:sym typeface="Century Gothic"/>
                        </a:rPr>
                        <a:t> WITH ME</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MediaLengthInSeconds xmlns="8f659357-f805-491c-ad0b-5621b2de6466" xsi:nil="true"/>
    <SharedWithUsers xmlns="d5c732d2-f217-444a-91d8-37c5714ca695">
      <UserInfo>
        <DisplayName/>
        <AccountId xsi:nil="true"/>
        <AccountType/>
      </UserInfo>
    </SharedWithUsers>
  </documentManagement>
</p:properties>
</file>

<file path=customXml/itemProps1.xml><?xml version="1.0" encoding="utf-8"?>
<ds:datastoreItem xmlns:ds="http://schemas.openxmlformats.org/officeDocument/2006/customXml" ds:itemID="{0A0B6B67-62A0-4310-8F88-3CBAE8B49337}"/>
</file>

<file path=customXml/itemProps2.xml><?xml version="1.0" encoding="utf-8"?>
<ds:datastoreItem xmlns:ds="http://schemas.openxmlformats.org/officeDocument/2006/customXml" ds:itemID="{39C495C7-0030-4FC4-921D-19AB8CF80A79}"/>
</file>

<file path=customXml/itemProps3.xml><?xml version="1.0" encoding="utf-8"?>
<ds:datastoreItem xmlns:ds="http://schemas.openxmlformats.org/officeDocument/2006/customXml" ds:itemID="{DEB88237-2A3B-459C-B076-E8DC5771F28B}"/>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lpwstr>38600.0000000000</vt:lpwstr>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lpwstr/>
  </property>
</Properties>
</file>